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handoutMasterIdLst>
    <p:handoutMasterId r:id="rId22"/>
  </p:handoutMasterIdLst>
  <p:sldIdLst>
    <p:sldId id="306" r:id="rId2"/>
    <p:sldId id="311" r:id="rId3"/>
    <p:sldId id="272" r:id="rId4"/>
    <p:sldId id="305" r:id="rId5"/>
    <p:sldId id="308" r:id="rId6"/>
    <p:sldId id="309" r:id="rId7"/>
    <p:sldId id="310" r:id="rId8"/>
    <p:sldId id="312" r:id="rId9"/>
    <p:sldId id="313" r:id="rId10"/>
    <p:sldId id="314" r:id="rId11"/>
    <p:sldId id="316" r:id="rId12"/>
    <p:sldId id="317" r:id="rId13"/>
    <p:sldId id="318" r:id="rId14"/>
    <p:sldId id="319" r:id="rId15"/>
    <p:sldId id="320" r:id="rId16"/>
    <p:sldId id="321" r:id="rId17"/>
    <p:sldId id="315" r:id="rId18"/>
    <p:sldId id="323" r:id="rId19"/>
    <p:sldId id="270" r:id="rId20"/>
  </p:sldIdLst>
  <p:sldSz cx="9144000" cy="6858000" type="screen4x3"/>
  <p:notesSz cx="6858000" cy="9144000"/>
  <p:embeddedFontLst>
    <p:embeddedFont>
      <p:font typeface="Roboto" panose="020B06040202020202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Twinkl" panose="020B060402020202020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16"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C1CE"/>
    <a:srgbClr val="9D9CCD"/>
    <a:srgbClr val="7868AC"/>
    <a:srgbClr val="21A6F9"/>
    <a:srgbClr val="90C8E5"/>
    <a:srgbClr val="25B8BC"/>
    <a:srgbClr val="01407D"/>
    <a:srgbClr val="ED6C76"/>
    <a:srgbClr val="D81C33"/>
    <a:srgbClr val="F188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333" autoAdjust="0"/>
    <p:restoredTop sz="94660"/>
  </p:normalViewPr>
  <p:slideViewPr>
    <p:cSldViewPr snapToGrid="0" showGuides="1">
      <p:cViewPr varScale="1">
        <p:scale>
          <a:sx n="73" d="100"/>
          <a:sy n="73" d="100"/>
        </p:scale>
        <p:origin x="1220" y="52"/>
      </p:cViewPr>
      <p:guideLst>
        <p:guide orient="horz" pos="2160"/>
        <p:guide pos="2880"/>
        <p:guide pos="340"/>
        <p:guide orient="horz" pos="3974"/>
        <p:guide pos="5420"/>
        <p:guide orient="horz" pos="346"/>
        <p:guide pos="476"/>
        <p:guide orient="horz" pos="482"/>
        <p:guide orient="horz" pos="3816"/>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16/06/2023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16/06/2023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ks2-subjects/ks2-ict/artificial-intelligence-computing-subjects-key-stage-2-year-3-4-5-6"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resources/ks2-subjects/ks2-ict/artificial-intelligence-computing-subjects-key-stage-2-year-3-4-5-6"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174171" y="6053950"/>
            <a:ext cx="963553" cy="615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636858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79E32FFF-AB36-84FC-CCD3-15A77442619D}"/>
              </a:ext>
            </a:extLst>
          </p:cNvPr>
          <p:cNvSpPr/>
          <p:nvPr userDrawn="1"/>
        </p:nvSpPr>
        <p:spPr>
          <a:xfrm>
            <a:off x="174171" y="6053950"/>
            <a:ext cx="963553" cy="615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9.xml"/><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C18FDD-09F3-4501-D75B-F8D2E7177158}"/>
              </a:ext>
            </a:extLst>
          </p:cNvPr>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 name="TextBox 3">
            <a:extLst>
              <a:ext uri="{FF2B5EF4-FFF2-40B4-BE49-F238E27FC236}">
                <a16:creationId xmlns:a16="http://schemas.microsoft.com/office/drawing/2014/main" id="{2781B5E3-3C9A-79F6-CE02-081ED543C3ED}"/>
              </a:ext>
            </a:extLst>
          </p:cNvPr>
          <p:cNvSpPr txBox="1"/>
          <p:nvPr/>
        </p:nvSpPr>
        <p:spPr>
          <a:xfrm>
            <a:off x="755650" y="668014"/>
            <a:ext cx="7632700" cy="523220"/>
          </a:xfrm>
          <a:prstGeom prst="rect">
            <a:avLst/>
          </a:prstGeom>
          <a:noFill/>
        </p:spPr>
        <p:txBody>
          <a:bodyPr wrap="square">
            <a:spAutoFit/>
          </a:bodyPr>
          <a:lstStyle/>
          <a:p>
            <a:pPr lvl="0" algn="ctr"/>
            <a:r>
              <a:rPr lang="en-US" sz="2800" b="1" dirty="0">
                <a:solidFill>
                  <a:srgbClr val="01407D"/>
                </a:solidFill>
                <a:latin typeface="Roboto" panose="02000000000000000000" pitchFamily="2" charset="0"/>
                <a:ea typeface="Roboto" panose="02000000000000000000" pitchFamily="2" charset="0"/>
              </a:rPr>
              <a:t>Disclaimers</a:t>
            </a:r>
            <a:endParaRPr lang="en-GB" sz="2800" b="1" dirty="0">
              <a:solidFill>
                <a:srgbClr val="01407D"/>
              </a:solidFill>
            </a:endParaRPr>
          </a:p>
        </p:txBody>
      </p:sp>
      <p:grpSp>
        <p:nvGrpSpPr>
          <p:cNvPr id="10" name="Group 9">
            <a:extLst>
              <a:ext uri="{FF2B5EF4-FFF2-40B4-BE49-F238E27FC236}">
                <a16:creationId xmlns:a16="http://schemas.microsoft.com/office/drawing/2014/main" id="{033F5EF3-06A5-7F67-151B-D61939721C48}"/>
              </a:ext>
            </a:extLst>
          </p:cNvPr>
          <p:cNvGrpSpPr/>
          <p:nvPr/>
        </p:nvGrpSpPr>
        <p:grpSpPr>
          <a:xfrm>
            <a:off x="743835" y="1500325"/>
            <a:ext cx="7644513" cy="2864615"/>
            <a:chOff x="743837" y="1344834"/>
            <a:chExt cx="7644513" cy="2864615"/>
          </a:xfrm>
        </p:grpSpPr>
        <p:sp>
          <p:nvSpPr>
            <p:cNvPr id="11" name="Rectangle 10">
              <a:extLst>
                <a:ext uri="{FF2B5EF4-FFF2-40B4-BE49-F238E27FC236}">
                  <a16:creationId xmlns:a16="http://schemas.microsoft.com/office/drawing/2014/main" id="{7DABFF1D-5515-94AF-E6EE-F9BF45547A32}"/>
                </a:ext>
              </a:extLst>
            </p:cNvPr>
            <p:cNvSpPr/>
            <p:nvPr/>
          </p:nvSpPr>
          <p:spPr>
            <a:xfrm>
              <a:off x="743837" y="1344834"/>
              <a:ext cx="1470553" cy="273960"/>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AI Disclaimer</a:t>
              </a:r>
            </a:p>
          </p:txBody>
        </p:sp>
        <p:sp>
          <p:nvSpPr>
            <p:cNvPr id="12" name="Rectangle 11">
              <a:extLst>
                <a:ext uri="{FF2B5EF4-FFF2-40B4-BE49-F238E27FC236}">
                  <a16:creationId xmlns:a16="http://schemas.microsoft.com/office/drawing/2014/main" id="{57ECA521-5D94-F57A-012E-5BE70F89F874}"/>
                </a:ext>
              </a:extLst>
            </p:cNvPr>
            <p:cNvSpPr/>
            <p:nvPr/>
          </p:nvSpPr>
          <p:spPr>
            <a:xfrm>
              <a:off x="755650" y="1618794"/>
              <a:ext cx="7632700" cy="2590655"/>
            </a:xfrm>
            <a:prstGeom prst="rect">
              <a:avLst/>
            </a:prstGeom>
            <a:noFill/>
            <a:ln w="19050">
              <a:solidFill>
                <a:srgbClr val="9D9CCD"/>
              </a:solidFill>
            </a:ln>
          </p:spPr>
          <p:txBody>
            <a:bodyPr wrap="square" lIns="216000" tIns="216000" rIns="216000" bIns="216000">
              <a:spAutoFit/>
            </a:bodyPr>
            <a:lstStyle/>
            <a:p>
              <a:r>
                <a:rPr lang="en-US" sz="1400" i="0" dirty="0">
                  <a:effectLst/>
                  <a:latin typeface="Roboto" panose="02000000000000000000" pitchFamily="2" charset="0"/>
                  <a:ea typeface="Roboto" panose="02000000000000000000" pitchFamily="2" charset="0"/>
                </a:rPr>
                <a:t>Any factual information within this resource is accurate and based on current research as of April 2023. Any assumptions made in the analysis of this resource are not reflective of the position of Twinkl in relation to AI. Twinkl neither endorses nor is affiliated with any AI system referred to in this resource. AI systems are only as good as the data they are trained on and are vulnerable to bias and can provide incorrect information, therefore human editing is always advised. In order to ensure privacy is maintained, personal and sensitive data must not be entered into AI tools. Twinkl cannot be held responsible for the use of external AI tools; protecting children from harmful content online, including that generated by AI, should be of the utmost importance. As always, please ensure you check the suggested age-rating for any AI tools you choose to use.</a:t>
              </a:r>
              <a:endParaRPr lang="en-IC" sz="1400"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744857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Title">
            <a:extLst>
              <a:ext uri="{FF2B5EF4-FFF2-40B4-BE49-F238E27FC236}">
                <a16:creationId xmlns:a16="http://schemas.microsoft.com/office/drawing/2014/main" id="{29B14F3A-CA8A-A0DB-FA0F-C8F8997818E2}"/>
              </a:ext>
            </a:extLst>
          </p:cNvPr>
          <p:cNvSpPr/>
          <p:nvPr/>
        </p:nvSpPr>
        <p:spPr>
          <a:xfrm>
            <a:off x="-101969" y="549276"/>
            <a:ext cx="7130841" cy="866734"/>
          </a:xfrm>
          <a:prstGeom prst="snip1Rect">
            <a:avLst/>
          </a:prstGeom>
          <a:solidFill>
            <a:srgbClr val="01407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88000" tIns="108000" rIns="288000" bIns="108000" rtlCol="0" anchor="ctr"/>
          <a:lstStyle/>
          <a:p>
            <a:pPr algn="ctr"/>
            <a:endParaRPr lang="en-GB" dirty="0">
              <a:solidFill>
                <a:schemeClr val="bg1"/>
              </a:solidFill>
            </a:endParaRPr>
          </a:p>
        </p:txBody>
      </p:sp>
      <p:sp>
        <p:nvSpPr>
          <p:cNvPr id="19" name="Blue bg">
            <a:extLst>
              <a:ext uri="{FF2B5EF4-FFF2-40B4-BE49-F238E27FC236}">
                <a16:creationId xmlns:a16="http://schemas.microsoft.com/office/drawing/2014/main" id="{F823B235-C387-7893-E4CE-8CD085DD3133}"/>
              </a:ext>
            </a:extLst>
          </p:cNvPr>
          <p:cNvSpPr/>
          <p:nvPr/>
        </p:nvSpPr>
        <p:spPr>
          <a:xfrm>
            <a:off x="539750" y="2843204"/>
            <a:ext cx="8064500" cy="3465520"/>
          </a:xfrm>
          <a:prstGeom prst="roundRect">
            <a:avLst>
              <a:gd name="adj" fmla="val 5473"/>
            </a:avLst>
          </a:prstGeom>
          <a:solidFill>
            <a:srgbClr val="90C8E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30" name="TextBox 29">
            <a:extLst>
              <a:ext uri="{FF2B5EF4-FFF2-40B4-BE49-F238E27FC236}">
                <a16:creationId xmlns:a16="http://schemas.microsoft.com/office/drawing/2014/main" id="{BF4D7FAF-21D0-3008-2896-D7E87F99CEA2}"/>
              </a:ext>
            </a:extLst>
          </p:cNvPr>
          <p:cNvSpPr txBox="1"/>
          <p:nvPr/>
        </p:nvSpPr>
        <p:spPr>
          <a:xfrm>
            <a:off x="776196" y="659478"/>
            <a:ext cx="6252676" cy="646331"/>
          </a:xfrm>
          <a:prstGeom prst="rect">
            <a:avLst/>
          </a:prstGeom>
          <a:noFill/>
        </p:spPr>
        <p:txBody>
          <a:bodyPr wrap="square" lIns="0" rIns="0">
            <a:spAutoFit/>
          </a:bodyPr>
          <a:lstStyle/>
          <a:p>
            <a:r>
              <a:rPr lang="en-GB" sz="3600" b="1" dirty="0">
                <a:solidFill>
                  <a:schemeClr val="bg1"/>
                </a:solidFill>
              </a:rPr>
              <a:t>Programming Languages</a:t>
            </a:r>
            <a:endParaRPr lang="en-IC" sz="3600" b="1" dirty="0">
              <a:solidFill>
                <a:schemeClr val="bg1"/>
              </a:solidFill>
            </a:endParaRPr>
          </a:p>
        </p:txBody>
      </p:sp>
      <p:sp>
        <p:nvSpPr>
          <p:cNvPr id="37" name="Text 1">
            <a:extLst>
              <a:ext uri="{FF2B5EF4-FFF2-40B4-BE49-F238E27FC236}">
                <a16:creationId xmlns:a16="http://schemas.microsoft.com/office/drawing/2014/main" id="{268DD9BF-8472-FF1C-8C92-1629AAEFFFBD}"/>
              </a:ext>
            </a:extLst>
          </p:cNvPr>
          <p:cNvSpPr txBox="1"/>
          <p:nvPr/>
        </p:nvSpPr>
        <p:spPr>
          <a:xfrm>
            <a:off x="755650" y="1575609"/>
            <a:ext cx="7632699" cy="1107996"/>
          </a:xfrm>
          <a:prstGeom prst="rect">
            <a:avLst/>
          </a:prstGeom>
          <a:noFill/>
        </p:spPr>
        <p:txBody>
          <a:bodyPr wrap="square" lIns="0" tIns="0" rIns="0" bIns="0">
            <a:spAutoFit/>
          </a:bodyPr>
          <a:lstStyle/>
          <a:p>
            <a:r>
              <a:rPr lang="en-US" dirty="0">
                <a:effectLst/>
              </a:rPr>
              <a:t>Artificial Intelligence can use algorithms to follow rules and determine how to respond to certain actions. These algorithms are able to tell the machine how to perform a task or solve a problem based on step-by-step instructions.</a:t>
            </a:r>
          </a:p>
        </p:txBody>
      </p:sp>
      <p:sp>
        <p:nvSpPr>
          <p:cNvPr id="21" name="NLP">
            <a:extLst>
              <a:ext uri="{FF2B5EF4-FFF2-40B4-BE49-F238E27FC236}">
                <a16:creationId xmlns:a16="http://schemas.microsoft.com/office/drawing/2014/main" id="{A06BAFD4-282B-8DF8-05C6-95CB65075506}"/>
              </a:ext>
            </a:extLst>
          </p:cNvPr>
          <p:cNvSpPr txBox="1"/>
          <p:nvPr/>
        </p:nvSpPr>
        <p:spPr>
          <a:xfrm>
            <a:off x="879060" y="4179956"/>
            <a:ext cx="2948132" cy="593982"/>
          </a:xfrm>
          <a:prstGeom prst="roundRect">
            <a:avLst>
              <a:gd name="adj" fmla="val 50000"/>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defPPr>
              <a:defRPr lang="en-US"/>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GB" dirty="0"/>
              <a:t>image recognition</a:t>
            </a:r>
          </a:p>
        </p:txBody>
      </p:sp>
      <p:sp>
        <p:nvSpPr>
          <p:cNvPr id="3" name="TextBox 2">
            <a:extLst>
              <a:ext uri="{FF2B5EF4-FFF2-40B4-BE49-F238E27FC236}">
                <a16:creationId xmlns:a16="http://schemas.microsoft.com/office/drawing/2014/main" id="{DE3E89D4-4E2F-76A4-5CCA-FEB3C16829ED}"/>
              </a:ext>
            </a:extLst>
          </p:cNvPr>
          <p:cNvSpPr txBox="1"/>
          <p:nvPr/>
        </p:nvSpPr>
        <p:spPr>
          <a:xfrm>
            <a:off x="4343401" y="4179956"/>
            <a:ext cx="4046756" cy="2240549"/>
          </a:xfrm>
          <a:prstGeom prst="snip2SameRect">
            <a:avLst>
              <a:gd name="adj1" fmla="val 7980"/>
              <a:gd name="adj2" fmla="val 0"/>
            </a:avLst>
          </a:prstGeom>
          <a:solidFill>
            <a:srgbClr val="01407D"/>
          </a:solidFill>
        </p:spPr>
        <p:txBody>
          <a:bodyPr wrap="square" lIns="108000" tIns="108000" rIns="108000" bIns="108000">
            <a:spAutoFit/>
          </a:bodyPr>
          <a:lstStyle/>
          <a:p>
            <a:pPr marL="0" lvl="0" indent="0" algn="l" rtl="0">
              <a:spcBef>
                <a:spcPts val="0"/>
              </a:spcBef>
              <a:spcAft>
                <a:spcPts val="0"/>
              </a:spcAft>
              <a:buNone/>
            </a:pPr>
            <a:r>
              <a:rPr lang="en-GB" dirty="0">
                <a:solidFill>
                  <a:schemeClr val="bg1"/>
                </a:solidFill>
              </a:rPr>
              <a:t>Image recognition is where a machine can recognise and classify images. This could be used on an image search or detecting people in photos. Some cars can detect objects ahead while driving and respond if needed.</a:t>
            </a:r>
          </a:p>
        </p:txBody>
      </p:sp>
      <p:grpSp>
        <p:nvGrpSpPr>
          <p:cNvPr id="9" name="Back">
            <a:extLst>
              <a:ext uri="{FF2B5EF4-FFF2-40B4-BE49-F238E27FC236}">
                <a16:creationId xmlns:a16="http://schemas.microsoft.com/office/drawing/2014/main" id="{5C9CBF4B-312A-71C2-7EA1-2E8F8050E5FA}"/>
              </a:ext>
            </a:extLst>
          </p:cNvPr>
          <p:cNvGrpSpPr/>
          <p:nvPr/>
        </p:nvGrpSpPr>
        <p:grpSpPr>
          <a:xfrm>
            <a:off x="1704434" y="5574389"/>
            <a:ext cx="1297384" cy="486352"/>
            <a:chOff x="1704434" y="5606473"/>
            <a:chExt cx="1297384" cy="486352"/>
          </a:xfrm>
        </p:grpSpPr>
        <p:sp>
          <p:nvSpPr>
            <p:cNvPr id="4" name="Pentagon 3">
              <a:hlinkClick r:id="rId2" action="ppaction://hlinksldjump"/>
              <a:extLst>
                <a:ext uri="{FF2B5EF4-FFF2-40B4-BE49-F238E27FC236}">
                  <a16:creationId xmlns:a16="http://schemas.microsoft.com/office/drawing/2014/main" id="{B36C1A70-9419-0394-A3D3-5A8F1088D204}"/>
                </a:ext>
              </a:extLst>
            </p:cNvPr>
            <p:cNvSpPr/>
            <p:nvPr/>
          </p:nvSpPr>
          <p:spPr>
            <a:xfrm flipH="1">
              <a:off x="1704434" y="5606473"/>
              <a:ext cx="1297384" cy="486352"/>
            </a:xfrm>
            <a:prstGeom prst="homePlate">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6" name="TextBox 5">
              <a:hlinkClick r:id="rId2" action="ppaction://hlinksldjump"/>
              <a:extLst>
                <a:ext uri="{FF2B5EF4-FFF2-40B4-BE49-F238E27FC236}">
                  <a16:creationId xmlns:a16="http://schemas.microsoft.com/office/drawing/2014/main" id="{D99E4316-6FDF-9F0E-E1B5-5D386DAEADE3}"/>
                </a:ext>
              </a:extLst>
            </p:cNvPr>
            <p:cNvSpPr txBox="1"/>
            <p:nvPr/>
          </p:nvSpPr>
          <p:spPr>
            <a:xfrm>
              <a:off x="1838037" y="5664983"/>
              <a:ext cx="1163781" cy="369332"/>
            </a:xfrm>
            <a:prstGeom prst="rect">
              <a:avLst/>
            </a:prstGeom>
            <a:noFill/>
          </p:spPr>
          <p:txBody>
            <a:bodyPr wrap="square" rtlCol="0">
              <a:spAutoFit/>
            </a:bodyPr>
            <a:lstStyle/>
            <a:p>
              <a:pPr algn="ctr"/>
              <a:r>
                <a:rPr lang="en-IC" dirty="0"/>
                <a:t>Back</a:t>
              </a:r>
            </a:p>
          </p:txBody>
        </p:sp>
      </p:grpSp>
      <p:sp>
        <p:nvSpPr>
          <p:cNvPr id="2" name="Text 3">
            <a:extLst>
              <a:ext uri="{FF2B5EF4-FFF2-40B4-BE49-F238E27FC236}">
                <a16:creationId xmlns:a16="http://schemas.microsoft.com/office/drawing/2014/main" id="{43E7DDCE-9D52-16C1-547A-69F008C60FF8}"/>
              </a:ext>
            </a:extLst>
          </p:cNvPr>
          <p:cNvSpPr/>
          <p:nvPr/>
        </p:nvSpPr>
        <p:spPr>
          <a:xfrm>
            <a:off x="1646412" y="3055639"/>
            <a:ext cx="5869646" cy="869181"/>
          </a:xfrm>
          <a:prstGeom prst="roundRect">
            <a:avLst>
              <a:gd name="adj" fmla="val 19487"/>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lgn="ctr"/>
            <a:r>
              <a:rPr lang="en-GB" dirty="0"/>
              <a:t>There are many things that AI can do. </a:t>
            </a:r>
            <a:br>
              <a:rPr lang="en-GB" dirty="0"/>
            </a:br>
            <a:r>
              <a:rPr lang="en-GB" dirty="0"/>
              <a:t>Click the skills below to find out more.</a:t>
            </a:r>
          </a:p>
        </p:txBody>
      </p:sp>
    </p:spTree>
    <p:extLst>
      <p:ext uri="{BB962C8B-B14F-4D97-AF65-F5344CB8AC3E}">
        <p14:creationId xmlns:p14="http://schemas.microsoft.com/office/powerpoint/2010/main" val="2432089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a:extLst>
              <a:ext uri="{FF2B5EF4-FFF2-40B4-BE49-F238E27FC236}">
                <a16:creationId xmlns:a16="http://schemas.microsoft.com/office/drawing/2014/main" id="{29B14F3A-CA8A-A0DB-FA0F-C8F8997818E2}"/>
              </a:ext>
            </a:extLst>
          </p:cNvPr>
          <p:cNvSpPr/>
          <p:nvPr/>
        </p:nvSpPr>
        <p:spPr>
          <a:xfrm>
            <a:off x="-101968" y="549276"/>
            <a:ext cx="5689968" cy="866734"/>
          </a:xfrm>
          <a:prstGeom prst="snip1Rect">
            <a:avLst/>
          </a:prstGeom>
          <a:solidFill>
            <a:srgbClr val="01407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88000" tIns="108000" rIns="288000" bIns="108000" rtlCol="0" anchor="ctr"/>
          <a:lstStyle/>
          <a:p>
            <a:pPr algn="ctr"/>
            <a:endParaRPr lang="en-GB" dirty="0">
              <a:solidFill>
                <a:schemeClr val="bg1"/>
              </a:solidFill>
            </a:endParaRPr>
          </a:p>
        </p:txBody>
      </p:sp>
      <p:sp>
        <p:nvSpPr>
          <p:cNvPr id="30" name="TextBox 29">
            <a:extLst>
              <a:ext uri="{FF2B5EF4-FFF2-40B4-BE49-F238E27FC236}">
                <a16:creationId xmlns:a16="http://schemas.microsoft.com/office/drawing/2014/main" id="{BF4D7FAF-21D0-3008-2896-D7E87F99CEA2}"/>
              </a:ext>
            </a:extLst>
          </p:cNvPr>
          <p:cNvSpPr txBox="1"/>
          <p:nvPr/>
        </p:nvSpPr>
        <p:spPr>
          <a:xfrm>
            <a:off x="776196" y="659478"/>
            <a:ext cx="4645550" cy="646331"/>
          </a:xfrm>
          <a:prstGeom prst="rect">
            <a:avLst/>
          </a:prstGeom>
          <a:noFill/>
        </p:spPr>
        <p:txBody>
          <a:bodyPr wrap="square" lIns="0">
            <a:spAutoFit/>
          </a:bodyPr>
          <a:lstStyle/>
          <a:p>
            <a:r>
              <a:rPr lang="en-GB" sz="3600" b="1" dirty="0">
                <a:solidFill>
                  <a:schemeClr val="bg1"/>
                </a:solidFill>
              </a:rPr>
              <a:t>Making Predictions</a:t>
            </a:r>
            <a:endParaRPr lang="en-IC" sz="3600" b="1" dirty="0">
              <a:solidFill>
                <a:schemeClr val="bg1"/>
              </a:solidFill>
            </a:endParaRPr>
          </a:p>
        </p:txBody>
      </p:sp>
      <p:sp>
        <p:nvSpPr>
          <p:cNvPr id="37" name="Text 1">
            <a:extLst>
              <a:ext uri="{FF2B5EF4-FFF2-40B4-BE49-F238E27FC236}">
                <a16:creationId xmlns:a16="http://schemas.microsoft.com/office/drawing/2014/main" id="{268DD9BF-8472-FF1C-8C92-1629AAEFFFBD}"/>
              </a:ext>
            </a:extLst>
          </p:cNvPr>
          <p:cNvSpPr txBox="1"/>
          <p:nvPr/>
        </p:nvSpPr>
        <p:spPr>
          <a:xfrm>
            <a:off x="755650" y="1575609"/>
            <a:ext cx="4832350" cy="830997"/>
          </a:xfrm>
          <a:prstGeom prst="rect">
            <a:avLst/>
          </a:prstGeom>
          <a:noFill/>
        </p:spPr>
        <p:txBody>
          <a:bodyPr wrap="square" lIns="0" tIns="0" rIns="0" bIns="0">
            <a:spAutoFit/>
          </a:bodyPr>
          <a:lstStyle/>
          <a:p>
            <a:r>
              <a:rPr lang="en-US" dirty="0">
                <a:effectLst/>
              </a:rPr>
              <a:t>AI works by processing large amounts of data. It uses algorithms to identify patterns and make predictions.</a:t>
            </a:r>
          </a:p>
        </p:txBody>
      </p:sp>
      <p:sp>
        <p:nvSpPr>
          <p:cNvPr id="5" name="TextBox 4">
            <a:extLst>
              <a:ext uri="{FF2B5EF4-FFF2-40B4-BE49-F238E27FC236}">
                <a16:creationId xmlns:a16="http://schemas.microsoft.com/office/drawing/2014/main" id="{128EBCB3-456B-4908-7539-19DA84D1BB92}"/>
              </a:ext>
            </a:extLst>
          </p:cNvPr>
          <p:cNvSpPr txBox="1"/>
          <p:nvPr/>
        </p:nvSpPr>
        <p:spPr>
          <a:xfrm>
            <a:off x="755650" y="3017196"/>
            <a:ext cx="4980132" cy="1603104"/>
          </a:xfrm>
          <a:prstGeom prst="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216000" bIns="108000" rtlCol="0" anchor="ctr">
            <a:noAutofit/>
          </a:bodyPr>
          <a:lstStyle>
            <a:defPPr>
              <a:defRPr lang="en-US"/>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US" dirty="0"/>
          </a:p>
        </p:txBody>
      </p:sp>
      <p:sp>
        <p:nvSpPr>
          <p:cNvPr id="6" name="TextBox 5">
            <a:extLst>
              <a:ext uri="{FF2B5EF4-FFF2-40B4-BE49-F238E27FC236}">
                <a16:creationId xmlns:a16="http://schemas.microsoft.com/office/drawing/2014/main" id="{50A7A80C-2960-3ADF-48F4-044399E02073}"/>
              </a:ext>
            </a:extLst>
          </p:cNvPr>
          <p:cNvSpPr txBox="1"/>
          <p:nvPr/>
        </p:nvSpPr>
        <p:spPr>
          <a:xfrm>
            <a:off x="755649" y="4715583"/>
            <a:ext cx="4980132" cy="1326105"/>
          </a:xfrm>
          <a:prstGeom prst="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216000" bIns="108000" rtlCol="0" anchor="ctr">
            <a:noAutofit/>
          </a:bodyPr>
          <a:lstStyle>
            <a:defPPr>
              <a:defRPr lang="en-US"/>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US" dirty="0"/>
          </a:p>
        </p:txBody>
      </p:sp>
      <p:grpSp>
        <p:nvGrpSpPr>
          <p:cNvPr id="51" name="Phone">
            <a:extLst>
              <a:ext uri="{FF2B5EF4-FFF2-40B4-BE49-F238E27FC236}">
                <a16:creationId xmlns:a16="http://schemas.microsoft.com/office/drawing/2014/main" id="{5A6C058F-8D6F-97AE-5C4F-65C1A7BD4292}"/>
              </a:ext>
            </a:extLst>
          </p:cNvPr>
          <p:cNvGrpSpPr/>
          <p:nvPr/>
        </p:nvGrpSpPr>
        <p:grpSpPr>
          <a:xfrm>
            <a:off x="6089156" y="1659594"/>
            <a:ext cx="2299193" cy="4422199"/>
            <a:chOff x="6089156" y="1573780"/>
            <a:chExt cx="2299193" cy="4422199"/>
          </a:xfrm>
        </p:grpSpPr>
        <p:grpSp>
          <p:nvGrpSpPr>
            <p:cNvPr id="50" name="Group 49">
              <a:extLst>
                <a:ext uri="{FF2B5EF4-FFF2-40B4-BE49-F238E27FC236}">
                  <a16:creationId xmlns:a16="http://schemas.microsoft.com/office/drawing/2014/main" id="{F18DD223-068D-B7A2-15DF-6C1C44F99B23}"/>
                </a:ext>
              </a:extLst>
            </p:cNvPr>
            <p:cNvGrpSpPr/>
            <p:nvPr/>
          </p:nvGrpSpPr>
          <p:grpSpPr>
            <a:xfrm>
              <a:off x="6089156" y="1573780"/>
              <a:ext cx="2299193" cy="4422199"/>
              <a:chOff x="6089156" y="1573780"/>
              <a:chExt cx="2299193" cy="4422199"/>
            </a:xfrm>
          </p:grpSpPr>
          <p:pic>
            <p:nvPicPr>
              <p:cNvPr id="9" name="Picture 8">
                <a:extLst>
                  <a:ext uri="{FF2B5EF4-FFF2-40B4-BE49-F238E27FC236}">
                    <a16:creationId xmlns:a16="http://schemas.microsoft.com/office/drawing/2014/main" id="{D21D0DA4-D242-6CA7-140D-D3609EC60F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89156" y="1573780"/>
                <a:ext cx="2299193" cy="4422199"/>
              </a:xfrm>
              <a:prstGeom prst="rect">
                <a:avLst/>
              </a:prstGeom>
            </p:spPr>
          </p:pic>
          <p:sp>
            <p:nvSpPr>
              <p:cNvPr id="49" name="Rectangle 48">
                <a:extLst>
                  <a:ext uri="{FF2B5EF4-FFF2-40B4-BE49-F238E27FC236}">
                    <a16:creationId xmlns:a16="http://schemas.microsoft.com/office/drawing/2014/main" id="{23DAC073-F420-83C9-46F4-6A91ABDA30F6}"/>
                  </a:ext>
                </a:extLst>
              </p:cNvPr>
              <p:cNvSpPr/>
              <p:nvPr/>
            </p:nvSpPr>
            <p:spPr>
              <a:xfrm>
                <a:off x="6211097" y="2567229"/>
                <a:ext cx="2070412" cy="3021443"/>
              </a:xfrm>
              <a:custGeom>
                <a:avLst/>
                <a:gdLst>
                  <a:gd name="connsiteX0" fmla="*/ 0 w 2045012"/>
                  <a:gd name="connsiteY0" fmla="*/ 0 h 3040493"/>
                  <a:gd name="connsiteX1" fmla="*/ 2045012 w 2045012"/>
                  <a:gd name="connsiteY1" fmla="*/ 0 h 3040493"/>
                  <a:gd name="connsiteX2" fmla="*/ 2045012 w 2045012"/>
                  <a:gd name="connsiteY2" fmla="*/ 3040493 h 3040493"/>
                  <a:gd name="connsiteX3" fmla="*/ 0 w 2045012"/>
                  <a:gd name="connsiteY3" fmla="*/ 3040493 h 3040493"/>
                  <a:gd name="connsiteX4" fmla="*/ 0 w 2045012"/>
                  <a:gd name="connsiteY4" fmla="*/ 0 h 3040493"/>
                  <a:gd name="connsiteX0" fmla="*/ 0 w 2064062"/>
                  <a:gd name="connsiteY0" fmla="*/ 0 h 3040493"/>
                  <a:gd name="connsiteX1" fmla="*/ 2064062 w 2064062"/>
                  <a:gd name="connsiteY1" fmla="*/ 19050 h 3040493"/>
                  <a:gd name="connsiteX2" fmla="*/ 2045012 w 2064062"/>
                  <a:gd name="connsiteY2" fmla="*/ 3040493 h 3040493"/>
                  <a:gd name="connsiteX3" fmla="*/ 0 w 2064062"/>
                  <a:gd name="connsiteY3" fmla="*/ 3040493 h 3040493"/>
                  <a:gd name="connsiteX4" fmla="*/ 0 w 2064062"/>
                  <a:gd name="connsiteY4" fmla="*/ 0 h 3040493"/>
                  <a:gd name="connsiteX0" fmla="*/ 34925 w 2064062"/>
                  <a:gd name="connsiteY0" fmla="*/ 38100 h 3021443"/>
                  <a:gd name="connsiteX1" fmla="*/ 2064062 w 2064062"/>
                  <a:gd name="connsiteY1" fmla="*/ 0 h 3021443"/>
                  <a:gd name="connsiteX2" fmla="*/ 2045012 w 2064062"/>
                  <a:gd name="connsiteY2" fmla="*/ 3021443 h 3021443"/>
                  <a:gd name="connsiteX3" fmla="*/ 0 w 2064062"/>
                  <a:gd name="connsiteY3" fmla="*/ 3021443 h 3021443"/>
                  <a:gd name="connsiteX4" fmla="*/ 34925 w 2064062"/>
                  <a:gd name="connsiteY4" fmla="*/ 38100 h 3021443"/>
                  <a:gd name="connsiteX0" fmla="*/ 0 w 2064062"/>
                  <a:gd name="connsiteY0" fmla="*/ 0 h 3030968"/>
                  <a:gd name="connsiteX1" fmla="*/ 2064062 w 2064062"/>
                  <a:gd name="connsiteY1" fmla="*/ 9525 h 3030968"/>
                  <a:gd name="connsiteX2" fmla="*/ 2045012 w 2064062"/>
                  <a:gd name="connsiteY2" fmla="*/ 3030968 h 3030968"/>
                  <a:gd name="connsiteX3" fmla="*/ 0 w 2064062"/>
                  <a:gd name="connsiteY3" fmla="*/ 3030968 h 3030968"/>
                  <a:gd name="connsiteX4" fmla="*/ 0 w 2064062"/>
                  <a:gd name="connsiteY4" fmla="*/ 0 h 3030968"/>
                  <a:gd name="connsiteX0" fmla="*/ 22225 w 2086287"/>
                  <a:gd name="connsiteY0" fmla="*/ 0 h 3034143"/>
                  <a:gd name="connsiteX1" fmla="*/ 2086287 w 2086287"/>
                  <a:gd name="connsiteY1" fmla="*/ 9525 h 3034143"/>
                  <a:gd name="connsiteX2" fmla="*/ 2067237 w 2086287"/>
                  <a:gd name="connsiteY2" fmla="*/ 3030968 h 3034143"/>
                  <a:gd name="connsiteX3" fmla="*/ 0 w 2086287"/>
                  <a:gd name="connsiteY3" fmla="*/ 3034143 h 3034143"/>
                  <a:gd name="connsiteX4" fmla="*/ 22225 w 2086287"/>
                  <a:gd name="connsiteY4" fmla="*/ 0 h 3034143"/>
                  <a:gd name="connsiteX0" fmla="*/ 12700 w 2076762"/>
                  <a:gd name="connsiteY0" fmla="*/ 0 h 3030968"/>
                  <a:gd name="connsiteX1" fmla="*/ 2076762 w 2076762"/>
                  <a:gd name="connsiteY1" fmla="*/ 9525 h 3030968"/>
                  <a:gd name="connsiteX2" fmla="*/ 2057712 w 2076762"/>
                  <a:gd name="connsiteY2" fmla="*/ 3030968 h 3030968"/>
                  <a:gd name="connsiteX3" fmla="*/ 0 w 2076762"/>
                  <a:gd name="connsiteY3" fmla="*/ 2999218 h 3030968"/>
                  <a:gd name="connsiteX4" fmla="*/ 12700 w 2076762"/>
                  <a:gd name="connsiteY4" fmla="*/ 0 h 3030968"/>
                  <a:gd name="connsiteX0" fmla="*/ 15875 w 2079937"/>
                  <a:gd name="connsiteY0" fmla="*/ 0 h 3030968"/>
                  <a:gd name="connsiteX1" fmla="*/ 2079937 w 2079937"/>
                  <a:gd name="connsiteY1" fmla="*/ 9525 h 3030968"/>
                  <a:gd name="connsiteX2" fmla="*/ 2060887 w 2079937"/>
                  <a:gd name="connsiteY2" fmla="*/ 3030968 h 3030968"/>
                  <a:gd name="connsiteX3" fmla="*/ 0 w 2079937"/>
                  <a:gd name="connsiteY3" fmla="*/ 3021443 h 3030968"/>
                  <a:gd name="connsiteX4" fmla="*/ 15875 w 2079937"/>
                  <a:gd name="connsiteY4" fmla="*/ 0 h 3030968"/>
                  <a:gd name="connsiteX0" fmla="*/ 15875 w 2079937"/>
                  <a:gd name="connsiteY0" fmla="*/ 0 h 3030968"/>
                  <a:gd name="connsiteX1" fmla="*/ 2079937 w 2079937"/>
                  <a:gd name="connsiteY1" fmla="*/ 31750 h 3030968"/>
                  <a:gd name="connsiteX2" fmla="*/ 2060887 w 2079937"/>
                  <a:gd name="connsiteY2" fmla="*/ 3030968 h 3030968"/>
                  <a:gd name="connsiteX3" fmla="*/ 0 w 2079937"/>
                  <a:gd name="connsiteY3" fmla="*/ 3021443 h 3030968"/>
                  <a:gd name="connsiteX4" fmla="*/ 15875 w 2079937"/>
                  <a:gd name="connsiteY4" fmla="*/ 0 h 3030968"/>
                  <a:gd name="connsiteX0" fmla="*/ 15875 w 2076762"/>
                  <a:gd name="connsiteY0" fmla="*/ 0 h 3030968"/>
                  <a:gd name="connsiteX1" fmla="*/ 2076762 w 2076762"/>
                  <a:gd name="connsiteY1" fmla="*/ 19050 h 3030968"/>
                  <a:gd name="connsiteX2" fmla="*/ 2060887 w 2076762"/>
                  <a:gd name="connsiteY2" fmla="*/ 3030968 h 3030968"/>
                  <a:gd name="connsiteX3" fmla="*/ 0 w 2076762"/>
                  <a:gd name="connsiteY3" fmla="*/ 3021443 h 3030968"/>
                  <a:gd name="connsiteX4" fmla="*/ 15875 w 2076762"/>
                  <a:gd name="connsiteY4" fmla="*/ 0 h 3030968"/>
                  <a:gd name="connsiteX0" fmla="*/ 12700 w 2076762"/>
                  <a:gd name="connsiteY0" fmla="*/ 0 h 3015093"/>
                  <a:gd name="connsiteX1" fmla="*/ 2076762 w 2076762"/>
                  <a:gd name="connsiteY1" fmla="*/ 3175 h 3015093"/>
                  <a:gd name="connsiteX2" fmla="*/ 2060887 w 2076762"/>
                  <a:gd name="connsiteY2" fmla="*/ 3015093 h 3015093"/>
                  <a:gd name="connsiteX3" fmla="*/ 0 w 2076762"/>
                  <a:gd name="connsiteY3" fmla="*/ 3005568 h 3015093"/>
                  <a:gd name="connsiteX4" fmla="*/ 12700 w 2076762"/>
                  <a:gd name="connsiteY4" fmla="*/ 0 h 3015093"/>
                  <a:gd name="connsiteX0" fmla="*/ 12700 w 2076762"/>
                  <a:gd name="connsiteY0" fmla="*/ 0 h 3015093"/>
                  <a:gd name="connsiteX1" fmla="*/ 2076762 w 2076762"/>
                  <a:gd name="connsiteY1" fmla="*/ 3175 h 3015093"/>
                  <a:gd name="connsiteX2" fmla="*/ 2060887 w 2076762"/>
                  <a:gd name="connsiteY2" fmla="*/ 3015093 h 3015093"/>
                  <a:gd name="connsiteX3" fmla="*/ 0 w 2076762"/>
                  <a:gd name="connsiteY3" fmla="*/ 3005568 h 3015093"/>
                  <a:gd name="connsiteX4" fmla="*/ 12700 w 2076762"/>
                  <a:gd name="connsiteY4" fmla="*/ 0 h 3015093"/>
                  <a:gd name="connsiteX0" fmla="*/ 9525 w 2076762"/>
                  <a:gd name="connsiteY0" fmla="*/ 0 h 3018268"/>
                  <a:gd name="connsiteX1" fmla="*/ 2076762 w 2076762"/>
                  <a:gd name="connsiteY1" fmla="*/ 6350 h 3018268"/>
                  <a:gd name="connsiteX2" fmla="*/ 2060887 w 2076762"/>
                  <a:gd name="connsiteY2" fmla="*/ 3018268 h 3018268"/>
                  <a:gd name="connsiteX3" fmla="*/ 0 w 2076762"/>
                  <a:gd name="connsiteY3" fmla="*/ 3008743 h 3018268"/>
                  <a:gd name="connsiteX4" fmla="*/ 9525 w 2076762"/>
                  <a:gd name="connsiteY4" fmla="*/ 0 h 3018268"/>
                  <a:gd name="connsiteX0" fmla="*/ 9525 w 2076762"/>
                  <a:gd name="connsiteY0" fmla="*/ 0 h 3015093"/>
                  <a:gd name="connsiteX1" fmla="*/ 2076762 w 2076762"/>
                  <a:gd name="connsiteY1" fmla="*/ 6350 h 3015093"/>
                  <a:gd name="connsiteX2" fmla="*/ 2073587 w 2076762"/>
                  <a:gd name="connsiteY2" fmla="*/ 3015093 h 3015093"/>
                  <a:gd name="connsiteX3" fmla="*/ 0 w 2076762"/>
                  <a:gd name="connsiteY3" fmla="*/ 3008743 h 3015093"/>
                  <a:gd name="connsiteX4" fmla="*/ 9525 w 2076762"/>
                  <a:gd name="connsiteY4" fmla="*/ 0 h 3015093"/>
                  <a:gd name="connsiteX0" fmla="*/ 650 w 2067887"/>
                  <a:gd name="connsiteY0" fmla="*/ 0 h 3015093"/>
                  <a:gd name="connsiteX1" fmla="*/ 2067887 w 2067887"/>
                  <a:gd name="connsiteY1" fmla="*/ 6350 h 3015093"/>
                  <a:gd name="connsiteX2" fmla="*/ 2064712 w 2067887"/>
                  <a:gd name="connsiteY2" fmla="*/ 3015093 h 3015093"/>
                  <a:gd name="connsiteX3" fmla="*/ 10175 w 2067887"/>
                  <a:gd name="connsiteY3" fmla="*/ 3011918 h 3015093"/>
                  <a:gd name="connsiteX4" fmla="*/ 650 w 2067887"/>
                  <a:gd name="connsiteY4" fmla="*/ 0 h 3015093"/>
                  <a:gd name="connsiteX0" fmla="*/ 3175 w 2070412"/>
                  <a:gd name="connsiteY0" fmla="*/ 0 h 3021443"/>
                  <a:gd name="connsiteX1" fmla="*/ 2070412 w 2070412"/>
                  <a:gd name="connsiteY1" fmla="*/ 6350 h 3021443"/>
                  <a:gd name="connsiteX2" fmla="*/ 2067237 w 2070412"/>
                  <a:gd name="connsiteY2" fmla="*/ 3015093 h 3021443"/>
                  <a:gd name="connsiteX3" fmla="*/ 0 w 2070412"/>
                  <a:gd name="connsiteY3" fmla="*/ 3021443 h 3021443"/>
                  <a:gd name="connsiteX4" fmla="*/ 3175 w 2070412"/>
                  <a:gd name="connsiteY4" fmla="*/ 0 h 3021443"/>
                  <a:gd name="connsiteX0" fmla="*/ 3175 w 2070412"/>
                  <a:gd name="connsiteY0" fmla="*/ 0 h 3015093"/>
                  <a:gd name="connsiteX1" fmla="*/ 2070412 w 2070412"/>
                  <a:gd name="connsiteY1" fmla="*/ 6350 h 3015093"/>
                  <a:gd name="connsiteX2" fmla="*/ 2067237 w 2070412"/>
                  <a:gd name="connsiteY2" fmla="*/ 3015093 h 3015093"/>
                  <a:gd name="connsiteX3" fmla="*/ 0 w 2070412"/>
                  <a:gd name="connsiteY3" fmla="*/ 2996043 h 3015093"/>
                  <a:gd name="connsiteX4" fmla="*/ 3175 w 2070412"/>
                  <a:gd name="connsiteY4" fmla="*/ 0 h 3015093"/>
                  <a:gd name="connsiteX0" fmla="*/ 3175 w 2070412"/>
                  <a:gd name="connsiteY0" fmla="*/ 0 h 3021443"/>
                  <a:gd name="connsiteX1" fmla="*/ 2070412 w 2070412"/>
                  <a:gd name="connsiteY1" fmla="*/ 6350 h 3021443"/>
                  <a:gd name="connsiteX2" fmla="*/ 2067237 w 2070412"/>
                  <a:gd name="connsiteY2" fmla="*/ 3015093 h 3021443"/>
                  <a:gd name="connsiteX3" fmla="*/ 0 w 2070412"/>
                  <a:gd name="connsiteY3" fmla="*/ 3021443 h 3021443"/>
                  <a:gd name="connsiteX4" fmla="*/ 3175 w 2070412"/>
                  <a:gd name="connsiteY4" fmla="*/ 0 h 30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412" h="3021443">
                    <a:moveTo>
                      <a:pt x="3175" y="0"/>
                    </a:moveTo>
                    <a:lnTo>
                      <a:pt x="2070412" y="6350"/>
                    </a:lnTo>
                    <a:cubicBezTo>
                      <a:pt x="2065120" y="1010323"/>
                      <a:pt x="2072529" y="2011120"/>
                      <a:pt x="2067237" y="3015093"/>
                    </a:cubicBezTo>
                    <a:lnTo>
                      <a:pt x="0" y="3021443"/>
                    </a:lnTo>
                    <a:cubicBezTo>
                      <a:pt x="4233" y="2021704"/>
                      <a:pt x="-1058" y="999739"/>
                      <a:pt x="3175" y="0"/>
                    </a:cubicBezTo>
                    <a:close/>
                  </a:path>
                </a:pathLst>
              </a:custGeom>
              <a:solidFill>
                <a:srgbClr val="ADC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grpSp>
        <p:grpSp>
          <p:nvGrpSpPr>
            <p:cNvPr id="36" name="Group 35">
              <a:extLst>
                <a:ext uri="{FF2B5EF4-FFF2-40B4-BE49-F238E27FC236}">
                  <a16:creationId xmlns:a16="http://schemas.microsoft.com/office/drawing/2014/main" id="{24544C20-E2F2-37B4-ACEF-AB5D101E32CB}"/>
                </a:ext>
              </a:extLst>
            </p:cNvPr>
            <p:cNvGrpSpPr/>
            <p:nvPr/>
          </p:nvGrpSpPr>
          <p:grpSpPr>
            <a:xfrm>
              <a:off x="6212769" y="3664762"/>
              <a:ext cx="2066400" cy="288000"/>
              <a:chOff x="6212769" y="3579094"/>
              <a:chExt cx="2066400" cy="288000"/>
            </a:xfrm>
          </p:grpSpPr>
          <p:sp>
            <p:nvSpPr>
              <p:cNvPr id="19" name="Rectangle 18">
                <a:extLst>
                  <a:ext uri="{FF2B5EF4-FFF2-40B4-BE49-F238E27FC236}">
                    <a16:creationId xmlns:a16="http://schemas.microsoft.com/office/drawing/2014/main" id="{67452C5D-E9D1-F658-3488-B40FF1B2CD95}"/>
                  </a:ext>
                </a:extLst>
              </p:cNvPr>
              <p:cNvSpPr/>
              <p:nvPr/>
            </p:nvSpPr>
            <p:spPr>
              <a:xfrm>
                <a:off x="6212769" y="3579094"/>
                <a:ext cx="2066400" cy="288000"/>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21" name="Rounded Rectangle 20">
                <a:extLst>
                  <a:ext uri="{FF2B5EF4-FFF2-40B4-BE49-F238E27FC236}">
                    <a16:creationId xmlns:a16="http://schemas.microsoft.com/office/drawing/2014/main" id="{B9345258-F9E4-FAC3-E9C8-E765E35BF676}"/>
                  </a:ext>
                </a:extLst>
              </p:cNvPr>
              <p:cNvSpPr/>
              <p:nvPr/>
            </p:nvSpPr>
            <p:spPr>
              <a:xfrm>
                <a:off x="6628007" y="3643279"/>
                <a:ext cx="1228725" cy="1778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grpSp>
            <p:nvGrpSpPr>
              <p:cNvPr id="27" name="Group 26">
                <a:extLst>
                  <a:ext uri="{FF2B5EF4-FFF2-40B4-BE49-F238E27FC236}">
                    <a16:creationId xmlns:a16="http://schemas.microsoft.com/office/drawing/2014/main" id="{1552AB6A-ECBB-0E71-6757-75ADC05AF389}"/>
                  </a:ext>
                </a:extLst>
              </p:cNvPr>
              <p:cNvGrpSpPr/>
              <p:nvPr/>
            </p:nvGrpSpPr>
            <p:grpSpPr>
              <a:xfrm>
                <a:off x="7952316" y="3633753"/>
                <a:ext cx="177800" cy="177800"/>
                <a:chOff x="7739566" y="4367297"/>
                <a:chExt cx="177800" cy="177800"/>
              </a:xfrm>
            </p:grpSpPr>
            <p:sp>
              <p:nvSpPr>
                <p:cNvPr id="22" name="Oval 21">
                  <a:extLst>
                    <a:ext uri="{FF2B5EF4-FFF2-40B4-BE49-F238E27FC236}">
                      <a16:creationId xmlns:a16="http://schemas.microsoft.com/office/drawing/2014/main" id="{C66D4B39-0B29-CFDB-B8AB-E08C08B23E98}"/>
                    </a:ext>
                  </a:extLst>
                </p:cNvPr>
                <p:cNvSpPr/>
                <p:nvPr/>
              </p:nvSpPr>
              <p:spPr>
                <a:xfrm>
                  <a:off x="7739566" y="4367297"/>
                  <a:ext cx="177800" cy="17780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grpSp>
              <p:nvGrpSpPr>
                <p:cNvPr id="26" name="Group 25">
                  <a:extLst>
                    <a:ext uri="{FF2B5EF4-FFF2-40B4-BE49-F238E27FC236}">
                      <a16:creationId xmlns:a16="http://schemas.microsoft.com/office/drawing/2014/main" id="{CEA815CB-4CC2-919B-78F7-1ABA613DF201}"/>
                    </a:ext>
                  </a:extLst>
                </p:cNvPr>
                <p:cNvGrpSpPr/>
                <p:nvPr/>
              </p:nvGrpSpPr>
              <p:grpSpPr>
                <a:xfrm rot="5400000">
                  <a:off x="7797258" y="4407045"/>
                  <a:ext cx="85175" cy="103940"/>
                  <a:chOff x="7715250" y="4751883"/>
                  <a:chExt cx="145701" cy="177801"/>
                </a:xfrm>
              </p:grpSpPr>
              <p:sp>
                <p:nvSpPr>
                  <p:cNvPr id="23" name="Triangle 22">
                    <a:extLst>
                      <a:ext uri="{FF2B5EF4-FFF2-40B4-BE49-F238E27FC236}">
                        <a16:creationId xmlns:a16="http://schemas.microsoft.com/office/drawing/2014/main" id="{ADCCC23B-F3D6-1DB2-44A8-AF13F72DEC1E}"/>
                      </a:ext>
                    </a:extLst>
                  </p:cNvPr>
                  <p:cNvSpPr/>
                  <p:nvPr/>
                </p:nvSpPr>
                <p:spPr>
                  <a:xfrm>
                    <a:off x="7715250" y="4751883"/>
                    <a:ext cx="145701" cy="17780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24" name="Triangle 23">
                    <a:extLst>
                      <a:ext uri="{FF2B5EF4-FFF2-40B4-BE49-F238E27FC236}">
                        <a16:creationId xmlns:a16="http://schemas.microsoft.com/office/drawing/2014/main" id="{359CCA7E-6F26-DEFA-F983-84105374E10C}"/>
                      </a:ext>
                    </a:extLst>
                  </p:cNvPr>
                  <p:cNvSpPr/>
                  <p:nvPr/>
                </p:nvSpPr>
                <p:spPr>
                  <a:xfrm flipH="1">
                    <a:off x="7779100" y="4876799"/>
                    <a:ext cx="18000" cy="52885"/>
                  </a:xfrm>
                  <a:prstGeom prst="triangle">
                    <a:avLst/>
                  </a:prstGeom>
                  <a:solidFill>
                    <a:srgbClr val="21A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grpSp>
          </p:grpSp>
          <p:grpSp>
            <p:nvGrpSpPr>
              <p:cNvPr id="33" name="Group 32">
                <a:extLst>
                  <a:ext uri="{FF2B5EF4-FFF2-40B4-BE49-F238E27FC236}">
                    <a16:creationId xmlns:a16="http://schemas.microsoft.com/office/drawing/2014/main" id="{C6CA193B-9AC6-FF2C-26AD-97D708C87BBA}"/>
                  </a:ext>
                </a:extLst>
              </p:cNvPr>
              <p:cNvGrpSpPr/>
              <p:nvPr/>
            </p:nvGrpSpPr>
            <p:grpSpPr>
              <a:xfrm>
                <a:off x="6362583" y="3659295"/>
                <a:ext cx="142875" cy="142875"/>
                <a:chOff x="6576218" y="4403725"/>
                <a:chExt cx="142875" cy="142875"/>
              </a:xfrm>
            </p:grpSpPr>
            <p:cxnSp>
              <p:nvCxnSpPr>
                <p:cNvPr id="31" name="Straight Connector 30">
                  <a:extLst>
                    <a:ext uri="{FF2B5EF4-FFF2-40B4-BE49-F238E27FC236}">
                      <a16:creationId xmlns:a16="http://schemas.microsoft.com/office/drawing/2014/main" id="{89FF3F45-DF98-554A-2863-78A5A27BB659}"/>
                    </a:ext>
                  </a:extLst>
                </p:cNvPr>
                <p:cNvCxnSpPr>
                  <a:cxnSpLocks/>
                </p:cNvCxnSpPr>
                <p:nvPr/>
              </p:nvCxnSpPr>
              <p:spPr>
                <a:xfrm>
                  <a:off x="6647656" y="4403725"/>
                  <a:ext cx="0" cy="142875"/>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70CB661-4F8B-33A7-DE1D-B0818F6F14CC}"/>
                    </a:ext>
                  </a:extLst>
                </p:cNvPr>
                <p:cNvCxnSpPr>
                  <a:cxnSpLocks/>
                </p:cNvCxnSpPr>
                <p:nvPr/>
              </p:nvCxnSpPr>
              <p:spPr>
                <a:xfrm rot="5400000">
                  <a:off x="6647656" y="4403725"/>
                  <a:ext cx="0" cy="142875"/>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sp>
          <p:nvSpPr>
            <p:cNvPr id="34" name="Rounded Rectangle 33">
              <a:extLst>
                <a:ext uri="{FF2B5EF4-FFF2-40B4-BE49-F238E27FC236}">
                  <a16:creationId xmlns:a16="http://schemas.microsoft.com/office/drawing/2014/main" id="{36F60B40-916C-7091-488C-C439FE81A11B}"/>
                </a:ext>
              </a:extLst>
            </p:cNvPr>
            <p:cNvSpPr/>
            <p:nvPr/>
          </p:nvSpPr>
          <p:spPr>
            <a:xfrm>
              <a:off x="6349672" y="4308245"/>
              <a:ext cx="1793831" cy="1198426"/>
            </a:xfrm>
            <a:prstGeom prst="roundRect">
              <a:avLst>
                <a:gd name="adj" fmla="val 5564"/>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35" name="Rectangle 34">
              <a:extLst>
                <a:ext uri="{FF2B5EF4-FFF2-40B4-BE49-F238E27FC236}">
                  <a16:creationId xmlns:a16="http://schemas.microsoft.com/office/drawing/2014/main" id="{759D896E-8F6F-DB67-F816-1E3CDA24EC57}"/>
                </a:ext>
              </a:extLst>
            </p:cNvPr>
            <p:cNvSpPr/>
            <p:nvPr/>
          </p:nvSpPr>
          <p:spPr>
            <a:xfrm>
              <a:off x="6212769" y="3956762"/>
              <a:ext cx="20664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grpSp>
      <p:sp>
        <p:nvSpPr>
          <p:cNvPr id="38" name="tw">
            <a:extLst>
              <a:ext uri="{FF2B5EF4-FFF2-40B4-BE49-F238E27FC236}">
                <a16:creationId xmlns:a16="http://schemas.microsoft.com/office/drawing/2014/main" id="{08C85022-5686-0482-1810-0146F923A91A}"/>
              </a:ext>
            </a:extLst>
          </p:cNvPr>
          <p:cNvSpPr txBox="1"/>
          <p:nvPr/>
        </p:nvSpPr>
        <p:spPr>
          <a:xfrm>
            <a:off x="6614287" y="3757196"/>
            <a:ext cx="933450" cy="261610"/>
          </a:xfrm>
          <a:prstGeom prst="rect">
            <a:avLst/>
          </a:prstGeom>
          <a:noFill/>
        </p:spPr>
        <p:txBody>
          <a:bodyPr wrap="square" rtlCol="0">
            <a:spAutoFit/>
          </a:bodyPr>
          <a:lstStyle/>
          <a:p>
            <a:r>
              <a:rPr lang="en-IC" sz="1100" u="sng" dirty="0"/>
              <a:t>tw</a:t>
            </a:r>
          </a:p>
        </p:txBody>
      </p:sp>
      <p:grpSp>
        <p:nvGrpSpPr>
          <p:cNvPr id="46" name="Group 45">
            <a:extLst>
              <a:ext uri="{FF2B5EF4-FFF2-40B4-BE49-F238E27FC236}">
                <a16:creationId xmlns:a16="http://schemas.microsoft.com/office/drawing/2014/main" id="{A9828487-E5B9-6BB0-7088-F1AA837B94C1}"/>
              </a:ext>
            </a:extLst>
          </p:cNvPr>
          <p:cNvGrpSpPr/>
          <p:nvPr/>
        </p:nvGrpSpPr>
        <p:grpSpPr>
          <a:xfrm>
            <a:off x="6371743" y="4062224"/>
            <a:ext cx="1734019" cy="261610"/>
            <a:chOff x="6363830" y="3820835"/>
            <a:chExt cx="1734019" cy="261610"/>
          </a:xfrm>
        </p:grpSpPr>
        <p:sp>
          <p:nvSpPr>
            <p:cNvPr id="39" name="TextBox 38">
              <a:extLst>
                <a:ext uri="{FF2B5EF4-FFF2-40B4-BE49-F238E27FC236}">
                  <a16:creationId xmlns:a16="http://schemas.microsoft.com/office/drawing/2014/main" id="{F68105FE-827F-8C93-A928-93AE2FCD7A6C}"/>
                </a:ext>
              </a:extLst>
            </p:cNvPr>
            <p:cNvSpPr txBox="1"/>
            <p:nvPr/>
          </p:nvSpPr>
          <p:spPr>
            <a:xfrm>
              <a:off x="6363830" y="3820835"/>
              <a:ext cx="474142" cy="261610"/>
            </a:xfrm>
            <a:prstGeom prst="rect">
              <a:avLst/>
            </a:prstGeom>
            <a:noFill/>
          </p:spPr>
          <p:txBody>
            <a:bodyPr wrap="square" rtlCol="0">
              <a:spAutoFit/>
            </a:bodyPr>
            <a:lstStyle/>
            <a:p>
              <a:pPr algn="ctr"/>
              <a:r>
                <a:rPr lang="en-IC" sz="1100" dirty="0"/>
                <a:t>two</a:t>
              </a:r>
            </a:p>
          </p:txBody>
        </p:sp>
        <p:sp>
          <p:nvSpPr>
            <p:cNvPr id="40" name="TextBox 39">
              <a:extLst>
                <a:ext uri="{FF2B5EF4-FFF2-40B4-BE49-F238E27FC236}">
                  <a16:creationId xmlns:a16="http://schemas.microsoft.com/office/drawing/2014/main" id="{2A79C63B-8A82-FFFF-7E48-5ABD3E4EDFFA}"/>
                </a:ext>
              </a:extLst>
            </p:cNvPr>
            <p:cNvSpPr txBox="1"/>
            <p:nvPr/>
          </p:nvSpPr>
          <p:spPr>
            <a:xfrm>
              <a:off x="6902756" y="3820835"/>
              <a:ext cx="640842" cy="261610"/>
            </a:xfrm>
            <a:prstGeom prst="rect">
              <a:avLst/>
            </a:prstGeom>
            <a:noFill/>
          </p:spPr>
          <p:txBody>
            <a:bodyPr wrap="square" rtlCol="0">
              <a:spAutoFit/>
            </a:bodyPr>
            <a:lstStyle/>
            <a:p>
              <a:pPr algn="ctr"/>
              <a:r>
                <a:rPr lang="en-IC" sz="1100" dirty="0"/>
                <a:t>twinkl</a:t>
              </a:r>
            </a:p>
          </p:txBody>
        </p:sp>
        <p:sp>
          <p:nvSpPr>
            <p:cNvPr id="41" name="TextBox 40">
              <a:extLst>
                <a:ext uri="{FF2B5EF4-FFF2-40B4-BE49-F238E27FC236}">
                  <a16:creationId xmlns:a16="http://schemas.microsoft.com/office/drawing/2014/main" id="{22D3713B-CDED-9697-8A0C-948E6AD300F6}"/>
                </a:ext>
              </a:extLst>
            </p:cNvPr>
            <p:cNvSpPr txBox="1"/>
            <p:nvPr/>
          </p:nvSpPr>
          <p:spPr>
            <a:xfrm>
              <a:off x="7608383" y="3820835"/>
              <a:ext cx="489466" cy="261610"/>
            </a:xfrm>
            <a:prstGeom prst="rect">
              <a:avLst/>
            </a:prstGeom>
            <a:noFill/>
          </p:spPr>
          <p:txBody>
            <a:bodyPr wrap="square" rtlCol="0">
              <a:spAutoFit/>
            </a:bodyPr>
            <a:lstStyle/>
            <a:p>
              <a:pPr algn="ctr"/>
              <a:r>
                <a:rPr lang="en-IC" sz="1100" dirty="0"/>
                <a:t>twin</a:t>
              </a:r>
            </a:p>
          </p:txBody>
        </p:sp>
        <p:cxnSp>
          <p:nvCxnSpPr>
            <p:cNvPr id="44" name="Straight Connector 43">
              <a:extLst>
                <a:ext uri="{FF2B5EF4-FFF2-40B4-BE49-F238E27FC236}">
                  <a16:creationId xmlns:a16="http://schemas.microsoft.com/office/drawing/2014/main" id="{37250A9F-D811-7CFE-B319-CA2D1B0631A5}"/>
                </a:ext>
              </a:extLst>
            </p:cNvPr>
            <p:cNvCxnSpPr/>
            <p:nvPr/>
          </p:nvCxnSpPr>
          <p:spPr>
            <a:xfrm>
              <a:off x="6870364" y="3855304"/>
              <a:ext cx="0" cy="180000"/>
            </a:xfrm>
            <a:prstGeom prst="line">
              <a:avLst/>
            </a:prstGeom>
            <a:ln w="127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DC8587E-CB32-3C1A-B7E6-B3DE0E1AAC3D}"/>
                </a:ext>
              </a:extLst>
            </p:cNvPr>
            <p:cNvCxnSpPr/>
            <p:nvPr/>
          </p:nvCxnSpPr>
          <p:spPr>
            <a:xfrm>
              <a:off x="7575990" y="3855304"/>
              <a:ext cx="0" cy="180000"/>
            </a:xfrm>
            <a:prstGeom prst="line">
              <a:avLst/>
            </a:prstGeom>
            <a:ln w="127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F5853165-7A6E-10E2-696E-BAFA8A2913F6}"/>
              </a:ext>
            </a:extLst>
          </p:cNvPr>
          <p:cNvSpPr txBox="1"/>
          <p:nvPr/>
        </p:nvSpPr>
        <p:spPr>
          <a:xfrm>
            <a:off x="776196" y="3033238"/>
            <a:ext cx="4933593" cy="1603104"/>
          </a:xfrm>
          <a:prstGeom prst="rect">
            <a:avLst/>
          </a:prstGeom>
          <a:noFill/>
          <a:effectLst>
            <a:outerShdw blurRad="12700" dist="25400" dir="2700000" algn="tl" rotWithShape="0">
              <a:srgbClr val="01407D">
                <a:alpha val="70000"/>
              </a:srgbClr>
            </a:outerShdw>
          </a:effectLst>
        </p:spPr>
        <p:txBody>
          <a:bodyPr wrap="square" lIns="108000" tIns="108000" rIns="108000" bIns="108000">
            <a:spAutoFit/>
          </a:bodyPr>
          <a:lstStyle/>
          <a:p>
            <a:r>
              <a:rPr lang="en-US" dirty="0">
                <a:solidFill>
                  <a:schemeClr val="bg1"/>
                </a:solidFill>
              </a:rPr>
              <a:t>Have you ever watched a video online and when finished, a new suggested video appears for you to watch? This is AI predicting what you’d like to watch, based on the previous videos you have viewed.</a:t>
            </a:r>
          </a:p>
        </p:txBody>
      </p:sp>
      <p:sp>
        <p:nvSpPr>
          <p:cNvPr id="55" name="TextBox 54">
            <a:extLst>
              <a:ext uri="{FF2B5EF4-FFF2-40B4-BE49-F238E27FC236}">
                <a16:creationId xmlns:a16="http://schemas.microsoft.com/office/drawing/2014/main" id="{6B30FFAF-4335-F518-42C9-D721608ADDAE}"/>
              </a:ext>
            </a:extLst>
          </p:cNvPr>
          <p:cNvSpPr txBox="1"/>
          <p:nvPr/>
        </p:nvSpPr>
        <p:spPr>
          <a:xfrm>
            <a:off x="776195" y="4717659"/>
            <a:ext cx="4933593" cy="1326105"/>
          </a:xfrm>
          <a:prstGeom prst="rect">
            <a:avLst/>
          </a:prstGeom>
          <a:noFill/>
          <a:effectLst>
            <a:outerShdw blurRad="12700" dist="25400" dir="2700000" algn="tl" rotWithShape="0">
              <a:srgbClr val="01407D">
                <a:alpha val="70000"/>
              </a:srgbClr>
            </a:outerShdw>
          </a:effectLst>
        </p:spPr>
        <p:txBody>
          <a:bodyPr wrap="square" lIns="108000" tIns="108000" rIns="108000" bIns="108000">
            <a:spAutoFit/>
          </a:bodyPr>
          <a:lstStyle/>
          <a:p>
            <a:r>
              <a:rPr lang="en-US" dirty="0">
                <a:solidFill>
                  <a:schemeClr val="bg1"/>
                </a:solidFill>
              </a:rPr>
              <a:t>How about when typing? Have you ever typed into a device such as a smartphone, laptop or tablet and seen it predict the next word or try to complete the sentence for you?</a:t>
            </a:r>
          </a:p>
        </p:txBody>
      </p:sp>
      <p:sp>
        <p:nvSpPr>
          <p:cNvPr id="7" name="Text 3">
            <a:extLst>
              <a:ext uri="{FF2B5EF4-FFF2-40B4-BE49-F238E27FC236}">
                <a16:creationId xmlns:a16="http://schemas.microsoft.com/office/drawing/2014/main" id="{9D8F865B-FE9F-4EAA-753E-B42D35DF5288}"/>
              </a:ext>
            </a:extLst>
          </p:cNvPr>
          <p:cNvSpPr/>
          <p:nvPr/>
        </p:nvSpPr>
        <p:spPr>
          <a:xfrm>
            <a:off x="766312" y="3038667"/>
            <a:ext cx="3812888" cy="1971017"/>
          </a:xfrm>
          <a:prstGeom prst="snip1Rect">
            <a:avLst>
              <a:gd name="adj" fmla="val 10567"/>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r>
              <a:rPr lang="en-US" dirty="0">
                <a:solidFill>
                  <a:schemeClr val="tx1"/>
                </a:solidFill>
              </a:rPr>
              <a:t>AI can even scan a device's photo gallery and identify a person's face through thousands of photos. It can then </a:t>
            </a:r>
            <a:r>
              <a:rPr lang="en-US" dirty="0" err="1">
                <a:solidFill>
                  <a:schemeClr val="tx1"/>
                </a:solidFill>
              </a:rPr>
              <a:t>categorise</a:t>
            </a:r>
            <a:r>
              <a:rPr lang="en-US" dirty="0">
                <a:solidFill>
                  <a:schemeClr val="tx1"/>
                </a:solidFill>
              </a:rPr>
              <a:t> this person by selecting all photos that this individual appears in.</a:t>
            </a:r>
          </a:p>
        </p:txBody>
      </p:sp>
      <p:pic>
        <p:nvPicPr>
          <p:cNvPr id="48" name="AI">
            <a:extLst>
              <a:ext uri="{FF2B5EF4-FFF2-40B4-BE49-F238E27FC236}">
                <a16:creationId xmlns:a16="http://schemas.microsoft.com/office/drawing/2014/main" id="{7502F1C8-9369-A579-1563-2C9C389092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25535" y="2766690"/>
            <a:ext cx="5503848" cy="4304765"/>
          </a:xfrm>
          <a:prstGeom prst="rect">
            <a:avLst/>
          </a:prstGeom>
        </p:spPr>
      </p:pic>
    </p:spTree>
    <p:extLst>
      <p:ext uri="{BB962C8B-B14F-4D97-AF65-F5344CB8AC3E}">
        <p14:creationId xmlns:p14="http://schemas.microsoft.com/office/powerpoint/2010/main" val="2168542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down)">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down)">
                                      <p:cBhvr>
                                        <p:cTn id="18" dur="500"/>
                                        <p:tgtEl>
                                          <p:spTgt spid="55"/>
                                        </p:tgtEl>
                                      </p:cBhvr>
                                    </p:animEffect>
                                  </p:childTnLst>
                                </p:cTn>
                              </p:par>
                            </p:childTnLst>
                          </p:cTn>
                        </p:par>
                        <p:par>
                          <p:cTn id="19" fill="hold">
                            <p:stCondLst>
                              <p:cond delay="500"/>
                            </p:stCondLst>
                            <p:childTnLst>
                              <p:par>
                                <p:cTn id="20" presetID="1" presetClass="entr" presetSubtype="0" fill="hold" nodeType="afterEffect">
                                  <p:stCondLst>
                                    <p:cond delay="500"/>
                                  </p:stCondLst>
                                  <p:childTnLst>
                                    <p:set>
                                      <p:cBhvr>
                                        <p:cTn id="21" dur="1" fill="hold">
                                          <p:stCondLst>
                                            <p:cond delay="0"/>
                                          </p:stCondLst>
                                        </p:cTn>
                                        <p:tgtEl>
                                          <p:spTgt spid="51"/>
                                        </p:tgtEl>
                                        <p:attrNameLst>
                                          <p:attrName>style.visibility</p:attrName>
                                        </p:attrNameLst>
                                      </p:cBhvr>
                                      <p:to>
                                        <p:strVal val="visible"/>
                                      </p:to>
                                    </p:set>
                                  </p:childTnLst>
                                </p:cTn>
                              </p:par>
                            </p:childTnLst>
                          </p:cTn>
                        </p:par>
                        <p:par>
                          <p:cTn id="22" fill="hold">
                            <p:stCondLst>
                              <p:cond delay="1000"/>
                            </p:stCondLst>
                            <p:childTnLst>
                              <p:par>
                                <p:cTn id="23" presetID="22" presetClass="entr" presetSubtype="8" fill="hold" grpId="0" nodeType="afterEffect">
                                  <p:stCondLst>
                                    <p:cond delay="0"/>
                                  </p:stCondLst>
                                  <p:iterate type="wd">
                                    <p:tmPct val="10000"/>
                                  </p:iterate>
                                  <p:childTnLst>
                                    <p:set>
                                      <p:cBhvr>
                                        <p:cTn id="24" dur="1" fill="hold">
                                          <p:stCondLst>
                                            <p:cond delay="0"/>
                                          </p:stCondLst>
                                        </p:cTn>
                                        <p:tgtEl>
                                          <p:spTgt spid="38">
                                            <p:txEl>
                                              <p:pRg st="0" end="0"/>
                                            </p:txEl>
                                          </p:spTgt>
                                        </p:tgtEl>
                                        <p:attrNameLst>
                                          <p:attrName>style.visibility</p:attrName>
                                        </p:attrNameLst>
                                      </p:cBhvr>
                                      <p:to>
                                        <p:strVal val="visible"/>
                                      </p:to>
                                    </p:set>
                                    <p:animEffect transition="in" filter="wipe(left)">
                                      <p:cBhvr>
                                        <p:cTn id="25" dur="1250"/>
                                        <p:tgtEl>
                                          <p:spTgt spid="38">
                                            <p:txEl>
                                              <p:pRg st="0" end="0"/>
                                            </p:txEl>
                                          </p:spTgt>
                                        </p:tgtEl>
                                      </p:cBhvr>
                                    </p:animEffect>
                                  </p:childTnLst>
                                </p:cTn>
                              </p:par>
                            </p:childTnLst>
                          </p:cTn>
                        </p:par>
                        <p:par>
                          <p:cTn id="26" fill="hold">
                            <p:stCondLst>
                              <p:cond delay="2250"/>
                            </p:stCondLst>
                            <p:childTnLst>
                              <p:par>
                                <p:cTn id="27" presetID="1"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grpId="1" nodeType="withEffect">
                                  <p:stCondLst>
                                    <p:cond delay="0"/>
                                  </p:stCondLst>
                                  <p:iterate type="wd">
                                    <p:tmAbs val="0"/>
                                  </p:iterate>
                                  <p:childTnLst>
                                    <p:set>
                                      <p:cBhvr>
                                        <p:cTn id="36" dur="1" fill="hold">
                                          <p:stCondLst>
                                            <p:cond delay="0"/>
                                          </p:stCondLst>
                                        </p:cTn>
                                        <p:tgtEl>
                                          <p:spTgt spid="38">
                                            <p:txEl>
                                              <p:pRg st="0" end="0"/>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5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5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55"/>
                                        </p:tgtEl>
                                        <p:attrNameLst>
                                          <p:attrName>style.visibility</p:attrName>
                                        </p:attrNameLst>
                                      </p:cBhvr>
                                      <p:to>
                                        <p:strVal val="hidden"/>
                                      </p:to>
                                    </p:set>
                                  </p:childTnLst>
                                </p:cTn>
                              </p:par>
                              <p:par>
                                <p:cTn id="45" presetID="22" presetClass="entr" presetSubtype="2"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right)">
                                      <p:cBhvr>
                                        <p:cTn id="47" dur="500"/>
                                        <p:tgtEl>
                                          <p:spTgt spid="48"/>
                                        </p:tgtEl>
                                      </p:cBhvr>
                                    </p:animEffect>
                                  </p:childTnLst>
                                </p:cTn>
                              </p:par>
                            </p:childTnLst>
                          </p:cTn>
                        </p:par>
                        <p:par>
                          <p:cTn id="48" fill="hold">
                            <p:stCondLst>
                              <p:cond delay="500"/>
                            </p:stCondLst>
                            <p:childTnLst>
                              <p:par>
                                <p:cTn id="49" presetID="22" presetClass="entr" presetSubtype="2" fill="hold" grpId="1"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righ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38" grpId="0" build="p"/>
      <p:bldP spid="38" grpId="1" build="allAtOnce"/>
      <p:bldP spid="54" grpId="0"/>
      <p:bldP spid="54" grpId="1"/>
      <p:bldP spid="55" grpId="0"/>
      <p:bldP spid="55" grpId="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a:extLst>
              <a:ext uri="{FF2B5EF4-FFF2-40B4-BE49-F238E27FC236}">
                <a16:creationId xmlns:a16="http://schemas.microsoft.com/office/drawing/2014/main" id="{29B14F3A-CA8A-A0DB-FA0F-C8F8997818E2}"/>
              </a:ext>
            </a:extLst>
          </p:cNvPr>
          <p:cNvSpPr/>
          <p:nvPr/>
        </p:nvSpPr>
        <p:spPr>
          <a:xfrm>
            <a:off x="-101968" y="549276"/>
            <a:ext cx="5398797" cy="866734"/>
          </a:xfrm>
          <a:prstGeom prst="snip1Rect">
            <a:avLst/>
          </a:prstGeom>
          <a:solidFill>
            <a:srgbClr val="01407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88000" tIns="108000" rIns="288000" bIns="108000" rtlCol="0" anchor="ctr"/>
          <a:lstStyle/>
          <a:p>
            <a:pPr algn="ctr"/>
            <a:endParaRPr lang="en-GB" dirty="0">
              <a:solidFill>
                <a:schemeClr val="bg1"/>
              </a:solidFill>
            </a:endParaRPr>
          </a:p>
        </p:txBody>
      </p:sp>
      <p:sp>
        <p:nvSpPr>
          <p:cNvPr id="30" name="TextBox 29">
            <a:extLst>
              <a:ext uri="{FF2B5EF4-FFF2-40B4-BE49-F238E27FC236}">
                <a16:creationId xmlns:a16="http://schemas.microsoft.com/office/drawing/2014/main" id="{BF4D7FAF-21D0-3008-2896-D7E87F99CEA2}"/>
              </a:ext>
            </a:extLst>
          </p:cNvPr>
          <p:cNvSpPr txBox="1"/>
          <p:nvPr/>
        </p:nvSpPr>
        <p:spPr>
          <a:xfrm>
            <a:off x="776196" y="659478"/>
            <a:ext cx="4645550" cy="646331"/>
          </a:xfrm>
          <a:prstGeom prst="rect">
            <a:avLst/>
          </a:prstGeom>
          <a:noFill/>
        </p:spPr>
        <p:txBody>
          <a:bodyPr wrap="square" lIns="0">
            <a:spAutoFit/>
          </a:bodyPr>
          <a:lstStyle/>
          <a:p>
            <a:r>
              <a:rPr lang="en-GB" sz="3600" b="1" dirty="0">
                <a:solidFill>
                  <a:schemeClr val="bg1"/>
                </a:solidFill>
              </a:rPr>
              <a:t>Making Decisions</a:t>
            </a:r>
            <a:endParaRPr lang="en-IC" sz="3600" b="1" dirty="0">
              <a:solidFill>
                <a:schemeClr val="bg1"/>
              </a:solidFill>
            </a:endParaRPr>
          </a:p>
        </p:txBody>
      </p:sp>
      <p:sp>
        <p:nvSpPr>
          <p:cNvPr id="37" name="Text 1">
            <a:extLst>
              <a:ext uri="{FF2B5EF4-FFF2-40B4-BE49-F238E27FC236}">
                <a16:creationId xmlns:a16="http://schemas.microsoft.com/office/drawing/2014/main" id="{268DD9BF-8472-FF1C-8C92-1629AAEFFFBD}"/>
              </a:ext>
            </a:extLst>
          </p:cNvPr>
          <p:cNvSpPr txBox="1"/>
          <p:nvPr/>
        </p:nvSpPr>
        <p:spPr>
          <a:xfrm>
            <a:off x="755650" y="1575609"/>
            <a:ext cx="7629238" cy="553998"/>
          </a:xfrm>
          <a:prstGeom prst="rect">
            <a:avLst/>
          </a:prstGeom>
          <a:noFill/>
        </p:spPr>
        <p:txBody>
          <a:bodyPr wrap="square" lIns="0" tIns="0" rIns="0" bIns="0">
            <a:spAutoFit/>
          </a:bodyPr>
          <a:lstStyle/>
          <a:p>
            <a:r>
              <a:rPr lang="en-US" dirty="0"/>
              <a:t>Just like humans, AI can be trained to make decisions. AI is capable of processing data at a faster rate than humans.</a:t>
            </a:r>
          </a:p>
        </p:txBody>
      </p:sp>
      <p:sp>
        <p:nvSpPr>
          <p:cNvPr id="7" name="Text 3">
            <a:extLst>
              <a:ext uri="{FF2B5EF4-FFF2-40B4-BE49-F238E27FC236}">
                <a16:creationId xmlns:a16="http://schemas.microsoft.com/office/drawing/2014/main" id="{9D8F865B-FE9F-4EAA-753E-B42D35DF5288}"/>
              </a:ext>
            </a:extLst>
          </p:cNvPr>
          <p:cNvSpPr/>
          <p:nvPr/>
        </p:nvSpPr>
        <p:spPr>
          <a:xfrm>
            <a:off x="759112" y="1575609"/>
            <a:ext cx="7629238" cy="2219687"/>
          </a:xfrm>
          <a:prstGeom prst="snip1Rect">
            <a:avLst>
              <a:gd name="adj" fmla="val 6634"/>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lvl="0"/>
            <a:r>
              <a:rPr lang="en-GB" dirty="0">
                <a:solidFill>
                  <a:schemeClr val="dk1"/>
                </a:solidFill>
                <a:ea typeface="Arial"/>
                <a:cs typeface="Arial"/>
                <a:sym typeface="Arial"/>
              </a:rPr>
              <a:t>Imagine training an AI to sort piles of rubbish into mixed waste and recycling. The AI has to sort all plastic bottles into the recycling bin but anything else must go into the mixed waste. Based on lots of pictures it has seen of bottles before (the data it has been trained on), the robot can compare this to other pictures, before making a decision on what to do. It will recognise the bottles and then place them in the correct bin. Click on the rubbish to see what happens.</a:t>
            </a:r>
            <a:endParaRPr lang="en-GB" dirty="0">
              <a:ea typeface="Arial"/>
              <a:cs typeface="Arial"/>
              <a:sym typeface="Arial"/>
            </a:endParaRPr>
          </a:p>
        </p:txBody>
      </p:sp>
      <p:pic>
        <p:nvPicPr>
          <p:cNvPr id="4" name="Mixed waste">
            <a:extLst>
              <a:ext uri="{FF2B5EF4-FFF2-40B4-BE49-F238E27FC236}">
                <a16:creationId xmlns:a16="http://schemas.microsoft.com/office/drawing/2014/main" id="{0134881C-66A7-DF3D-DC35-C406D71D0D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10334" y="3856850"/>
            <a:ext cx="2932573" cy="2072516"/>
          </a:xfrm>
          <a:prstGeom prst="rect">
            <a:avLst/>
          </a:prstGeom>
        </p:spPr>
      </p:pic>
      <p:pic>
        <p:nvPicPr>
          <p:cNvPr id="8" name="Recycling">
            <a:extLst>
              <a:ext uri="{FF2B5EF4-FFF2-40B4-BE49-F238E27FC236}">
                <a16:creationId xmlns:a16="http://schemas.microsoft.com/office/drawing/2014/main" id="{59B46EE7-CCF7-2EEE-5D84-EDDFAF34FC2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77242" y="3962759"/>
            <a:ext cx="1642796" cy="1883000"/>
          </a:xfrm>
          <a:prstGeom prst="rect">
            <a:avLst/>
          </a:prstGeom>
        </p:spPr>
      </p:pic>
      <p:sp>
        <p:nvSpPr>
          <p:cNvPr id="11" name="Text 3">
            <a:extLst>
              <a:ext uri="{FF2B5EF4-FFF2-40B4-BE49-F238E27FC236}">
                <a16:creationId xmlns:a16="http://schemas.microsoft.com/office/drawing/2014/main" id="{70B609A0-9A8D-99AF-3FE5-604C61590724}"/>
              </a:ext>
            </a:extLst>
          </p:cNvPr>
          <p:cNvSpPr/>
          <p:nvPr/>
        </p:nvSpPr>
        <p:spPr>
          <a:xfrm>
            <a:off x="856959" y="5761029"/>
            <a:ext cx="1768471" cy="557356"/>
          </a:xfrm>
          <a:prstGeom prst="roundRect">
            <a:avLst>
              <a:gd name="adj" fmla="val 19487"/>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lgn="ctr"/>
            <a:r>
              <a:rPr lang="en-GB" dirty="0"/>
              <a:t>Recycling</a:t>
            </a:r>
          </a:p>
        </p:txBody>
      </p:sp>
      <p:sp>
        <p:nvSpPr>
          <p:cNvPr id="20" name="Text 3">
            <a:extLst>
              <a:ext uri="{FF2B5EF4-FFF2-40B4-BE49-F238E27FC236}">
                <a16:creationId xmlns:a16="http://schemas.microsoft.com/office/drawing/2014/main" id="{090206AB-C229-B5D3-3130-A698D6473659}"/>
              </a:ext>
            </a:extLst>
          </p:cNvPr>
          <p:cNvSpPr/>
          <p:nvPr/>
        </p:nvSpPr>
        <p:spPr>
          <a:xfrm>
            <a:off x="6564892" y="5751368"/>
            <a:ext cx="1823458" cy="557356"/>
          </a:xfrm>
          <a:prstGeom prst="roundRect">
            <a:avLst>
              <a:gd name="adj" fmla="val 19487"/>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Mixed Waste</a:t>
            </a:r>
          </a:p>
        </p:txBody>
      </p:sp>
      <p:pic>
        <p:nvPicPr>
          <p:cNvPr id="28" name="Crips 1">
            <a:extLst>
              <a:ext uri="{FF2B5EF4-FFF2-40B4-BE49-F238E27FC236}">
                <a16:creationId xmlns:a16="http://schemas.microsoft.com/office/drawing/2014/main" id="{2EAA8B96-5482-2CAB-3B73-49EA011F8E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13973" y="4039231"/>
            <a:ext cx="1023526" cy="633690"/>
          </a:xfrm>
          <a:prstGeom prst="rect">
            <a:avLst/>
          </a:prstGeom>
        </p:spPr>
      </p:pic>
      <p:pic>
        <p:nvPicPr>
          <p:cNvPr id="47" name="Bottle 1">
            <a:extLst>
              <a:ext uri="{FF2B5EF4-FFF2-40B4-BE49-F238E27FC236}">
                <a16:creationId xmlns:a16="http://schemas.microsoft.com/office/drawing/2014/main" id="{8A8D11FB-589F-A933-1AB7-7E21030C646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796428" y="3919165"/>
            <a:ext cx="378870" cy="1160228"/>
          </a:xfrm>
          <a:prstGeom prst="rect">
            <a:avLst/>
          </a:prstGeom>
        </p:spPr>
      </p:pic>
      <p:pic>
        <p:nvPicPr>
          <p:cNvPr id="50" name="Bottle 3">
            <a:extLst>
              <a:ext uri="{FF2B5EF4-FFF2-40B4-BE49-F238E27FC236}">
                <a16:creationId xmlns:a16="http://schemas.microsoft.com/office/drawing/2014/main" id="{24430833-6469-24F9-237D-33594EC751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6087" y="5027465"/>
            <a:ext cx="422513" cy="1012242"/>
          </a:xfrm>
          <a:prstGeom prst="rect">
            <a:avLst/>
          </a:prstGeom>
        </p:spPr>
      </p:pic>
      <p:pic>
        <p:nvPicPr>
          <p:cNvPr id="51" name="Crips 2">
            <a:extLst>
              <a:ext uri="{FF2B5EF4-FFF2-40B4-BE49-F238E27FC236}">
                <a16:creationId xmlns:a16="http://schemas.microsoft.com/office/drawing/2014/main" id="{B8411736-7955-94D7-E52C-0B547D88F0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75908" y="5371345"/>
            <a:ext cx="1027248" cy="635994"/>
          </a:xfrm>
          <a:prstGeom prst="rect">
            <a:avLst/>
          </a:prstGeom>
        </p:spPr>
      </p:pic>
      <p:pic>
        <p:nvPicPr>
          <p:cNvPr id="53" name="Banana 1">
            <a:extLst>
              <a:ext uri="{FF2B5EF4-FFF2-40B4-BE49-F238E27FC236}">
                <a16:creationId xmlns:a16="http://schemas.microsoft.com/office/drawing/2014/main" id="{ED135C57-28A0-41F8-92A3-AD844C8AB7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32766" y="4192666"/>
            <a:ext cx="1012241" cy="1012241"/>
          </a:xfrm>
          <a:prstGeom prst="rect">
            <a:avLst/>
          </a:prstGeom>
        </p:spPr>
      </p:pic>
      <p:pic>
        <p:nvPicPr>
          <p:cNvPr id="54" name="Banana 2">
            <a:extLst>
              <a:ext uri="{FF2B5EF4-FFF2-40B4-BE49-F238E27FC236}">
                <a16:creationId xmlns:a16="http://schemas.microsoft.com/office/drawing/2014/main" id="{ED5CA8F8-0555-EF94-D2AF-6A9133FFA3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99912" y="4917125"/>
            <a:ext cx="1012241" cy="1012241"/>
          </a:xfrm>
          <a:prstGeom prst="rect">
            <a:avLst/>
          </a:prstGeom>
        </p:spPr>
      </p:pic>
      <p:pic>
        <p:nvPicPr>
          <p:cNvPr id="55" name="Bottle 2">
            <a:extLst>
              <a:ext uri="{FF2B5EF4-FFF2-40B4-BE49-F238E27FC236}">
                <a16:creationId xmlns:a16="http://schemas.microsoft.com/office/drawing/2014/main" id="{15861B2E-6D0E-B086-346A-12D5CFC0E57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491939" y="4466417"/>
            <a:ext cx="1012241" cy="613829"/>
          </a:xfrm>
          <a:prstGeom prst="rect">
            <a:avLst/>
          </a:prstGeom>
        </p:spPr>
      </p:pic>
    </p:spTree>
    <p:extLst>
      <p:ext uri="{BB962C8B-B14F-4D97-AF65-F5344CB8AC3E}">
        <p14:creationId xmlns:p14="http://schemas.microsoft.com/office/powerpoint/2010/main" val="2021321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par>
                                <p:cTn id="35" presetID="10"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55"/>
                    </p:tgtEl>
                  </p:cond>
                </p:stCondLst>
                <p:endSync evt="end" delay="0">
                  <p:rtn val="all"/>
                </p:endSync>
                <p:childTnLst>
                  <p:par>
                    <p:cTn id="42" fill="hold">
                      <p:stCondLst>
                        <p:cond delay="0"/>
                      </p:stCondLst>
                      <p:childTnLst>
                        <p:par>
                          <p:cTn id="43" fill="hold">
                            <p:stCondLst>
                              <p:cond delay="0"/>
                            </p:stCondLst>
                            <p:childTnLst>
                              <p:par>
                                <p:cTn id="44" presetID="32" presetClass="emph" presetSubtype="0" fill="hold" nodeType="clickEffect">
                                  <p:stCondLst>
                                    <p:cond delay="0"/>
                                  </p:stCondLst>
                                  <p:childTnLst>
                                    <p:animRot by="120000">
                                      <p:cBhvr>
                                        <p:cTn id="45" dur="100" fill="hold">
                                          <p:stCondLst>
                                            <p:cond delay="0"/>
                                          </p:stCondLst>
                                        </p:cTn>
                                        <p:tgtEl>
                                          <p:spTgt spid="55"/>
                                        </p:tgtEl>
                                        <p:attrNameLst>
                                          <p:attrName>r</p:attrName>
                                        </p:attrNameLst>
                                      </p:cBhvr>
                                    </p:animRot>
                                    <p:animRot by="-240000">
                                      <p:cBhvr>
                                        <p:cTn id="46" dur="200" fill="hold">
                                          <p:stCondLst>
                                            <p:cond delay="200"/>
                                          </p:stCondLst>
                                        </p:cTn>
                                        <p:tgtEl>
                                          <p:spTgt spid="55"/>
                                        </p:tgtEl>
                                        <p:attrNameLst>
                                          <p:attrName>r</p:attrName>
                                        </p:attrNameLst>
                                      </p:cBhvr>
                                    </p:animRot>
                                    <p:animRot by="240000">
                                      <p:cBhvr>
                                        <p:cTn id="47" dur="200" fill="hold">
                                          <p:stCondLst>
                                            <p:cond delay="400"/>
                                          </p:stCondLst>
                                        </p:cTn>
                                        <p:tgtEl>
                                          <p:spTgt spid="55"/>
                                        </p:tgtEl>
                                        <p:attrNameLst>
                                          <p:attrName>r</p:attrName>
                                        </p:attrNameLst>
                                      </p:cBhvr>
                                    </p:animRot>
                                    <p:animRot by="-240000">
                                      <p:cBhvr>
                                        <p:cTn id="48" dur="200" fill="hold">
                                          <p:stCondLst>
                                            <p:cond delay="600"/>
                                          </p:stCondLst>
                                        </p:cTn>
                                        <p:tgtEl>
                                          <p:spTgt spid="55"/>
                                        </p:tgtEl>
                                        <p:attrNameLst>
                                          <p:attrName>r</p:attrName>
                                        </p:attrNameLst>
                                      </p:cBhvr>
                                    </p:animRot>
                                    <p:animRot by="120000">
                                      <p:cBhvr>
                                        <p:cTn id="49" dur="200" fill="hold">
                                          <p:stCondLst>
                                            <p:cond delay="800"/>
                                          </p:stCondLst>
                                        </p:cTn>
                                        <p:tgtEl>
                                          <p:spTgt spid="55"/>
                                        </p:tgtEl>
                                        <p:attrNameLst>
                                          <p:attrName>r</p:attrName>
                                        </p:attrNameLst>
                                      </p:cBhvr>
                                    </p:animRot>
                                  </p:childTnLst>
                                </p:cTn>
                              </p:par>
                            </p:childTnLst>
                          </p:cTn>
                        </p:par>
                        <p:par>
                          <p:cTn id="50" fill="hold">
                            <p:stCondLst>
                              <p:cond delay="1000"/>
                            </p:stCondLst>
                            <p:childTnLst>
                              <p:par>
                                <p:cTn id="51" presetID="0" presetClass="path" presetSubtype="0" accel="50000" decel="50000" fill="hold" nodeType="afterEffect">
                                  <p:stCondLst>
                                    <p:cond delay="0"/>
                                  </p:stCondLst>
                                  <p:childTnLst>
                                    <p:animMotion origin="layout" path="M -0.00747 -0.01134 L -0.00747 -0.01111 C -0.01545 -0.0324 -0.01094 -0.02592 -0.01736 -0.03426 C -0.02188 -0.04629 -0.01719 -0.03564 -0.02344 -0.0456 C -0.02431 -0.04699 -0.025 -0.04884 -0.02587 -0.05046 C -0.02709 -0.05254 -0.02813 -0.05486 -0.02952 -0.05694 C -0.03334 -0.06296 -0.03316 -0.06134 -0.03802 -0.06666 C -0.03889 -0.06759 -0.03959 -0.06898 -0.04045 -0.0699 C -0.04757 -0.07777 -0.06354 -0.09004 -0.06736 -0.09259 C -0.07709 -0.09953 -0.07674 -0.09791 -0.08438 -0.10069 C -0.08559 -0.10115 -0.08681 -0.10208 -0.08802 -0.10231 C -0.09132 -0.10324 -0.09462 -0.10324 -0.09775 -0.10393 C -0.09948 -0.10439 -0.10104 -0.10532 -0.10261 -0.10555 C -0.10556 -0.10625 -0.10834 -0.10671 -0.11129 -0.10717 C -0.11372 -0.10787 -0.11615 -0.10856 -0.11858 -0.10879 C -0.1309 -0.11041 -0.15677 -0.11157 -0.16736 -0.11203 L -0.24913 -0.11041 C -0.25538 -0.11041 -0.26337 -0.10833 -0.26979 -0.10717 C -0.27309 -0.10671 -0.27639 -0.10648 -0.27952 -0.10555 C -0.28281 -0.10486 -0.28594 -0.10324 -0.28924 -0.10231 L -0.29531 -0.10069 C -0.29705 -0.09977 -0.29861 -0.09838 -0.30035 -0.09745 C -0.30261 -0.09629 -0.30764 -0.09421 -0.30764 -0.09398 C -0.31597 -0.0868 -0.31215 -0.08912 -0.31858 -0.08611 C -0.32448 -0.07824 -0.31736 -0.08819 -0.32344 -0.07801 C -0.32413 -0.07685 -0.325 -0.07592 -0.32587 -0.07477 C -0.329 -0.06203 -0.32379 -0.08055 -0.33316 -0.0618 C -0.33403 -0.06018 -0.33472 -0.05833 -0.33559 -0.05694 C -0.3375 -0.05416 -0.33976 -0.05162 -0.34167 -0.04884 L -0.3441 -0.0456 " pathEditMode="relative" rAng="0" ptsTypes="AAAAAAAAAAAAAAAAAAAAAAAAAAAAAA">
                                      <p:cBhvr>
                                        <p:cTn id="52" dur="1250" fill="hold"/>
                                        <p:tgtEl>
                                          <p:spTgt spid="55"/>
                                        </p:tgtEl>
                                        <p:attrNameLst>
                                          <p:attrName>ppt_x</p:attrName>
                                          <p:attrName>ppt_y</p:attrName>
                                        </p:attrNameLst>
                                      </p:cBhvr>
                                      <p:rCtr x="-16840" y="-5023"/>
                                    </p:animMotion>
                                  </p:childTnLst>
                                </p:cTn>
                              </p:par>
                            </p:childTnLst>
                          </p:cTn>
                        </p:par>
                        <p:par>
                          <p:cTn id="53" fill="hold">
                            <p:stCondLst>
                              <p:cond delay="2250"/>
                            </p:stCondLst>
                            <p:childTnLst>
                              <p:par>
                                <p:cTn id="54" presetID="23" presetClass="exit" presetSubtype="32" fill="hold" nodeType="afterEffect">
                                  <p:stCondLst>
                                    <p:cond delay="0"/>
                                  </p:stCondLst>
                                  <p:childTnLst>
                                    <p:anim calcmode="lin" valueType="num">
                                      <p:cBhvr>
                                        <p:cTn id="55" dur="500"/>
                                        <p:tgtEl>
                                          <p:spTgt spid="55"/>
                                        </p:tgtEl>
                                        <p:attrNameLst>
                                          <p:attrName>ppt_w</p:attrName>
                                        </p:attrNameLst>
                                      </p:cBhvr>
                                      <p:tavLst>
                                        <p:tav tm="0">
                                          <p:val>
                                            <p:strVal val="ppt_w"/>
                                          </p:val>
                                        </p:tav>
                                        <p:tav tm="100000">
                                          <p:val>
                                            <p:fltVal val="0"/>
                                          </p:val>
                                        </p:tav>
                                      </p:tavLst>
                                    </p:anim>
                                    <p:anim calcmode="lin" valueType="num">
                                      <p:cBhvr>
                                        <p:cTn id="56" dur="500"/>
                                        <p:tgtEl>
                                          <p:spTgt spid="55"/>
                                        </p:tgtEl>
                                        <p:attrNameLst>
                                          <p:attrName>ppt_h</p:attrName>
                                        </p:attrNameLst>
                                      </p:cBhvr>
                                      <p:tavLst>
                                        <p:tav tm="0">
                                          <p:val>
                                            <p:strVal val="ppt_h"/>
                                          </p:val>
                                        </p:tav>
                                        <p:tav tm="100000">
                                          <p:val>
                                            <p:fltVal val="0"/>
                                          </p:val>
                                        </p:tav>
                                      </p:tavLst>
                                    </p:anim>
                                    <p:set>
                                      <p:cBhvr>
                                        <p:cTn id="57"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8" restart="whenNotActive" fill="hold" evtFilter="cancelBubble" nodeType="interactiveSeq">
                <p:stCondLst>
                  <p:cond evt="onClick" delay="0">
                    <p:tgtEl>
                      <p:spTgt spid="47"/>
                    </p:tgtEl>
                  </p:cond>
                </p:stCondLst>
                <p:endSync evt="end" delay="0">
                  <p:rtn val="all"/>
                </p:endSync>
                <p:childTnLst>
                  <p:par>
                    <p:cTn id="59" fill="hold">
                      <p:stCondLst>
                        <p:cond delay="0"/>
                      </p:stCondLst>
                      <p:childTnLst>
                        <p:par>
                          <p:cTn id="60" fill="hold">
                            <p:stCondLst>
                              <p:cond delay="0"/>
                            </p:stCondLst>
                            <p:childTnLst>
                              <p:par>
                                <p:cTn id="61" presetID="32" presetClass="emph" presetSubtype="0" fill="hold" nodeType="clickEffect">
                                  <p:stCondLst>
                                    <p:cond delay="0"/>
                                  </p:stCondLst>
                                  <p:childTnLst>
                                    <p:animRot by="120000">
                                      <p:cBhvr>
                                        <p:cTn id="62" dur="100" fill="hold">
                                          <p:stCondLst>
                                            <p:cond delay="0"/>
                                          </p:stCondLst>
                                        </p:cTn>
                                        <p:tgtEl>
                                          <p:spTgt spid="47"/>
                                        </p:tgtEl>
                                        <p:attrNameLst>
                                          <p:attrName>r</p:attrName>
                                        </p:attrNameLst>
                                      </p:cBhvr>
                                    </p:animRot>
                                    <p:animRot by="-240000">
                                      <p:cBhvr>
                                        <p:cTn id="63" dur="200" fill="hold">
                                          <p:stCondLst>
                                            <p:cond delay="200"/>
                                          </p:stCondLst>
                                        </p:cTn>
                                        <p:tgtEl>
                                          <p:spTgt spid="47"/>
                                        </p:tgtEl>
                                        <p:attrNameLst>
                                          <p:attrName>r</p:attrName>
                                        </p:attrNameLst>
                                      </p:cBhvr>
                                    </p:animRot>
                                    <p:animRot by="240000">
                                      <p:cBhvr>
                                        <p:cTn id="64" dur="200" fill="hold">
                                          <p:stCondLst>
                                            <p:cond delay="400"/>
                                          </p:stCondLst>
                                        </p:cTn>
                                        <p:tgtEl>
                                          <p:spTgt spid="47"/>
                                        </p:tgtEl>
                                        <p:attrNameLst>
                                          <p:attrName>r</p:attrName>
                                        </p:attrNameLst>
                                      </p:cBhvr>
                                    </p:animRot>
                                    <p:animRot by="-240000">
                                      <p:cBhvr>
                                        <p:cTn id="65" dur="200" fill="hold">
                                          <p:stCondLst>
                                            <p:cond delay="600"/>
                                          </p:stCondLst>
                                        </p:cTn>
                                        <p:tgtEl>
                                          <p:spTgt spid="47"/>
                                        </p:tgtEl>
                                        <p:attrNameLst>
                                          <p:attrName>r</p:attrName>
                                        </p:attrNameLst>
                                      </p:cBhvr>
                                    </p:animRot>
                                    <p:animRot by="120000">
                                      <p:cBhvr>
                                        <p:cTn id="66" dur="200" fill="hold">
                                          <p:stCondLst>
                                            <p:cond delay="800"/>
                                          </p:stCondLst>
                                        </p:cTn>
                                        <p:tgtEl>
                                          <p:spTgt spid="47"/>
                                        </p:tgtEl>
                                        <p:attrNameLst>
                                          <p:attrName>r</p:attrName>
                                        </p:attrNameLst>
                                      </p:cBhvr>
                                    </p:animRot>
                                  </p:childTnLst>
                                </p:cTn>
                              </p:par>
                            </p:childTnLst>
                          </p:cTn>
                        </p:par>
                        <p:par>
                          <p:cTn id="67" fill="hold">
                            <p:stCondLst>
                              <p:cond delay="1000"/>
                            </p:stCondLst>
                            <p:childTnLst>
                              <p:par>
                                <p:cTn id="68" presetID="0" presetClass="path" presetSubtype="0" accel="50000" decel="50000" fill="hold" nodeType="afterEffect">
                                  <p:stCondLst>
                                    <p:cond delay="0"/>
                                  </p:stCondLst>
                                  <p:childTnLst>
                                    <p:animMotion origin="layout" path="M 0.00521 -0.01204 L 0.00521 -0.01181 C 0.00313 -0.01644 0.00122 -0.02107 -0.00104 -0.02523 C -0.00156 -0.02639 -0.00278 -0.02732 -0.00347 -0.02847 C -0.01076 -0.04074 0.00104 -0.02408 -0.01076 -0.03982 C -0.01163 -0.04097 -0.01215 -0.04213 -0.01319 -0.04306 C -0.01441 -0.04421 -0.01562 -0.04514 -0.01684 -0.0463 C -0.01771 -0.04722 -0.01823 -0.04884 -0.01927 -0.04954 C -0.02153 -0.05116 -0.02413 -0.05185 -0.02656 -0.05278 L -0.03385 -0.05602 C -0.03507 -0.05671 -0.03628 -0.05741 -0.0375 -0.05764 L -0.04496 -0.05926 C -0.04618 -0.05996 -0.04722 -0.06088 -0.04861 -0.06088 C -0.06753 -0.06088 -0.06892 -0.06042 -0.08264 -0.05764 L -0.10468 -0.04792 L -0.11198 -0.04468 C -0.11319 -0.04421 -0.11458 -0.04398 -0.11562 -0.04306 C -0.11684 -0.0419 -0.11823 -0.04097 -0.11927 -0.03982 C -0.12014 -0.03889 -0.12083 -0.03727 -0.1217 -0.03658 C -0.12291 -0.03565 -0.12413 -0.03542 -0.12534 -0.03496 C -0.12621 -0.03333 -0.12691 -0.03148 -0.12778 -0.03009 C -0.12864 -0.02894 -0.12951 -0.02778 -0.13021 -0.02685 L -0.13264 -0.02361 " pathEditMode="relative" rAng="0" ptsTypes="AAAAAAAAAAAAAAAAAAAAAAA">
                                      <p:cBhvr>
                                        <p:cTn id="69" dur="1250" fill="hold"/>
                                        <p:tgtEl>
                                          <p:spTgt spid="47"/>
                                        </p:tgtEl>
                                        <p:attrNameLst>
                                          <p:attrName>ppt_x</p:attrName>
                                          <p:attrName>ppt_y</p:attrName>
                                        </p:attrNameLst>
                                      </p:cBhvr>
                                      <p:rCtr x="-6892" y="-2431"/>
                                    </p:animMotion>
                                  </p:childTnLst>
                                </p:cTn>
                              </p:par>
                            </p:childTnLst>
                          </p:cTn>
                        </p:par>
                        <p:par>
                          <p:cTn id="70" fill="hold">
                            <p:stCondLst>
                              <p:cond delay="2250"/>
                            </p:stCondLst>
                            <p:childTnLst>
                              <p:par>
                                <p:cTn id="71" presetID="23" presetClass="exit" presetSubtype="32" fill="hold" nodeType="afterEffect">
                                  <p:stCondLst>
                                    <p:cond delay="0"/>
                                  </p:stCondLst>
                                  <p:childTnLst>
                                    <p:anim calcmode="lin" valueType="num">
                                      <p:cBhvr>
                                        <p:cTn id="72" dur="500"/>
                                        <p:tgtEl>
                                          <p:spTgt spid="47"/>
                                        </p:tgtEl>
                                        <p:attrNameLst>
                                          <p:attrName>ppt_w</p:attrName>
                                        </p:attrNameLst>
                                      </p:cBhvr>
                                      <p:tavLst>
                                        <p:tav tm="0">
                                          <p:val>
                                            <p:strVal val="ppt_w"/>
                                          </p:val>
                                        </p:tav>
                                        <p:tav tm="100000">
                                          <p:val>
                                            <p:fltVal val="0"/>
                                          </p:val>
                                        </p:tav>
                                      </p:tavLst>
                                    </p:anim>
                                    <p:anim calcmode="lin" valueType="num">
                                      <p:cBhvr>
                                        <p:cTn id="73" dur="500"/>
                                        <p:tgtEl>
                                          <p:spTgt spid="47"/>
                                        </p:tgtEl>
                                        <p:attrNameLst>
                                          <p:attrName>ppt_h</p:attrName>
                                        </p:attrNameLst>
                                      </p:cBhvr>
                                      <p:tavLst>
                                        <p:tav tm="0">
                                          <p:val>
                                            <p:strVal val="ppt_h"/>
                                          </p:val>
                                        </p:tav>
                                        <p:tav tm="100000">
                                          <p:val>
                                            <p:fltVal val="0"/>
                                          </p:val>
                                        </p:tav>
                                      </p:tavLst>
                                    </p:anim>
                                    <p:set>
                                      <p:cBhvr>
                                        <p:cTn id="7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75" restart="whenNotActive" fill="hold" evtFilter="cancelBubble" nodeType="interactiveSeq">
                <p:stCondLst>
                  <p:cond evt="onClick" delay="0">
                    <p:tgtEl>
                      <p:spTgt spid="50"/>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50"/>
                                        </p:tgtEl>
                                        <p:attrNameLst>
                                          <p:attrName>r</p:attrName>
                                        </p:attrNameLst>
                                      </p:cBhvr>
                                    </p:animRot>
                                    <p:animRot by="-240000">
                                      <p:cBhvr>
                                        <p:cTn id="80" dur="200" fill="hold">
                                          <p:stCondLst>
                                            <p:cond delay="200"/>
                                          </p:stCondLst>
                                        </p:cTn>
                                        <p:tgtEl>
                                          <p:spTgt spid="50"/>
                                        </p:tgtEl>
                                        <p:attrNameLst>
                                          <p:attrName>r</p:attrName>
                                        </p:attrNameLst>
                                      </p:cBhvr>
                                    </p:animRot>
                                    <p:animRot by="240000">
                                      <p:cBhvr>
                                        <p:cTn id="81" dur="200" fill="hold">
                                          <p:stCondLst>
                                            <p:cond delay="400"/>
                                          </p:stCondLst>
                                        </p:cTn>
                                        <p:tgtEl>
                                          <p:spTgt spid="50"/>
                                        </p:tgtEl>
                                        <p:attrNameLst>
                                          <p:attrName>r</p:attrName>
                                        </p:attrNameLst>
                                      </p:cBhvr>
                                    </p:animRot>
                                    <p:animRot by="-240000">
                                      <p:cBhvr>
                                        <p:cTn id="82" dur="200" fill="hold">
                                          <p:stCondLst>
                                            <p:cond delay="600"/>
                                          </p:stCondLst>
                                        </p:cTn>
                                        <p:tgtEl>
                                          <p:spTgt spid="50"/>
                                        </p:tgtEl>
                                        <p:attrNameLst>
                                          <p:attrName>r</p:attrName>
                                        </p:attrNameLst>
                                      </p:cBhvr>
                                    </p:animRot>
                                    <p:animRot by="120000">
                                      <p:cBhvr>
                                        <p:cTn id="83" dur="200" fill="hold">
                                          <p:stCondLst>
                                            <p:cond delay="800"/>
                                          </p:stCondLst>
                                        </p:cTn>
                                        <p:tgtEl>
                                          <p:spTgt spid="50"/>
                                        </p:tgtEl>
                                        <p:attrNameLst>
                                          <p:attrName>r</p:attrName>
                                        </p:attrNameLst>
                                      </p:cBhvr>
                                    </p:animRot>
                                  </p:childTnLst>
                                </p:cTn>
                              </p:par>
                            </p:childTnLst>
                          </p:cTn>
                        </p:par>
                        <p:par>
                          <p:cTn id="84" fill="hold">
                            <p:stCondLst>
                              <p:cond delay="1000"/>
                            </p:stCondLst>
                            <p:childTnLst>
                              <p:par>
                                <p:cTn id="85" presetID="0" presetClass="path" presetSubtype="0" accel="50000" decel="50000" fill="hold" nodeType="afterEffect">
                                  <p:stCondLst>
                                    <p:cond delay="0"/>
                                  </p:stCondLst>
                                  <p:childTnLst>
                                    <p:animMotion origin="layout" path="M 0.00052 0.00093 L 0.00052 0.00116 C 0 -0.00509 -0.00035 -0.01111 -0.00104 -0.01713 C -0.00139 -0.01921 -0.00226 -0.02106 -0.0026 -0.02314 C -0.00382 -0.03101 -0.00451 -0.03888 -0.00556 -0.04699 C -0.00608 -0.05092 -0.00608 -0.05509 -0.00694 -0.05879 L -0.00851 -0.06481 C -0.00903 -0.07268 -0.0092 -0.08078 -0.01007 -0.08865 C -0.01024 -0.09074 -0.01111 -0.09259 -0.01146 -0.09467 C -0.01597 -0.11574 -0.00885 -0.08611 -0.01597 -0.11458 L -0.01892 -0.12638 C -0.01944 -0.12847 -0.02014 -0.13032 -0.02049 -0.1324 C -0.02101 -0.13518 -0.02118 -0.13796 -0.02187 -0.14027 C -0.02257 -0.14259 -0.02413 -0.14421 -0.025 -0.14629 C -0.02622 -0.15023 -0.02622 -0.15486 -0.02795 -0.15833 L -0.03681 -0.17615 C -0.03785 -0.17824 -0.03837 -0.18078 -0.03993 -0.18217 L -0.04878 -0.19004 C -0.04983 -0.19213 -0.05035 -0.19467 -0.05174 -0.19606 C -0.05295 -0.19745 -0.05486 -0.19722 -0.05625 -0.19814 C -0.05781 -0.19907 -0.05937 -0.20046 -0.06076 -0.20208 C -0.06285 -0.20439 -0.06458 -0.20763 -0.06667 -0.20995 C -0.07274 -0.21689 -0.06927 -0.2118 -0.07569 -0.21597 C -0.07726 -0.21713 -0.07847 -0.21898 -0.08021 -0.2199 C -0.0816 -0.22083 -0.08316 -0.22106 -0.08455 -0.22199 C -0.08628 -0.22291 -0.0875 -0.225 -0.08906 -0.22592 C -0.09201 -0.22754 -0.09514 -0.22847 -0.09809 -0.22986 C -0.09948 -0.23055 -0.10104 -0.23101 -0.1026 -0.23194 C -0.11128 -0.23773 -0.10642 -0.23495 -0.11753 -0.23981 C -0.11892 -0.2405 -0.12066 -0.24074 -0.12187 -0.24189 C -0.12344 -0.24305 -0.12483 -0.2449 -0.12639 -0.24583 C -0.12934 -0.24745 -0.13281 -0.24745 -0.13542 -0.24976 C -0.13681 -0.25115 -0.13819 -0.25277 -0.13976 -0.2537 C -0.14167 -0.25486 -0.14392 -0.25486 -0.14583 -0.25578 C -0.14878 -0.25694 -0.15174 -0.25833 -0.15469 -0.25972 L -0.16372 -0.26365 C -0.16528 -0.26435 -0.16667 -0.26527 -0.16823 -0.26574 C -0.18681 -0.27199 -0.16372 -0.26388 -0.17865 -0.26967 C -0.18056 -0.27037 -0.18264 -0.27083 -0.18455 -0.27175 C -0.1934 -0.275 -0.18455 -0.27245 -0.19497 -0.27569 C -0.2033 -0.278 -0.2026 -0.27754 -0.21146 -0.27963 C -0.21389 -0.28032 -0.21649 -0.28101 -0.21892 -0.28148 L -0.36667 -0.27963 C -0.37257 -0.27939 -0.37865 -0.2787 -0.38455 -0.27754 C -0.38854 -0.27685 -0.39253 -0.275 -0.39653 -0.27361 C -0.4151 -0.26736 -0.39201 -0.27546 -0.40694 -0.26967 C -0.40885 -0.26898 -0.41094 -0.26851 -0.41285 -0.26759 C -0.41597 -0.26643 -0.41875 -0.26481 -0.42187 -0.26365 C -0.42934 -0.26111 -0.42587 -0.2625 -0.43229 -0.25972 C -0.45191 -0.24004 -0.42812 -0.2625 -0.44271 -0.25185 C -0.44583 -0.24953 -0.44826 -0.24537 -0.45174 -0.24375 C -0.45312 -0.24305 -0.45486 -0.24282 -0.45625 -0.24189 C -0.45937 -0.23958 -0.46215 -0.23657 -0.4651 -0.23379 L -0.46962 -0.22986 C -0.47066 -0.228 -0.47118 -0.22546 -0.47257 -0.22384 C -0.47378 -0.22268 -0.47604 -0.22338 -0.47708 -0.22199 C -0.47812 -0.22037 -0.4776 -0.21759 -0.47865 -0.21597 C -0.47969 -0.21412 -0.4816 -0.21342 -0.48299 -0.21203 C -0.48403 -0.20995 -0.48472 -0.20763 -0.48611 -0.20601 C -0.48733 -0.20439 -0.48941 -0.20393 -0.49045 -0.20208 C -0.49878 -0.18842 -0.48368 -0.20347 -0.49653 -0.19213 C -0.49844 -0.18425 -0.49687 -0.18773 -0.50087 -0.18217 " pathEditMode="relative" rAng="0" ptsTypes="AAAAAAAAAAAAAAAAAAAAAAAAAAAAAAAAAAAAAAAAAAAAAAAAAAAAAAAAAAAAAA">
                                      <p:cBhvr>
                                        <p:cTn id="86" dur="1250" fill="hold"/>
                                        <p:tgtEl>
                                          <p:spTgt spid="50"/>
                                        </p:tgtEl>
                                        <p:attrNameLst>
                                          <p:attrName>ppt_x</p:attrName>
                                          <p:attrName>ppt_y</p:attrName>
                                        </p:attrNameLst>
                                      </p:cBhvr>
                                      <p:rCtr x="-25069" y="-14120"/>
                                    </p:animMotion>
                                  </p:childTnLst>
                                </p:cTn>
                              </p:par>
                            </p:childTnLst>
                          </p:cTn>
                        </p:par>
                        <p:par>
                          <p:cTn id="87" fill="hold">
                            <p:stCondLst>
                              <p:cond delay="2250"/>
                            </p:stCondLst>
                            <p:childTnLst>
                              <p:par>
                                <p:cTn id="88" presetID="23" presetClass="exit" presetSubtype="32" fill="hold" nodeType="afterEffect">
                                  <p:stCondLst>
                                    <p:cond delay="0"/>
                                  </p:stCondLst>
                                  <p:childTnLst>
                                    <p:anim calcmode="lin" valueType="num">
                                      <p:cBhvr>
                                        <p:cTn id="89" dur="500"/>
                                        <p:tgtEl>
                                          <p:spTgt spid="50"/>
                                        </p:tgtEl>
                                        <p:attrNameLst>
                                          <p:attrName>ppt_w</p:attrName>
                                        </p:attrNameLst>
                                      </p:cBhvr>
                                      <p:tavLst>
                                        <p:tav tm="0">
                                          <p:val>
                                            <p:strVal val="ppt_w"/>
                                          </p:val>
                                        </p:tav>
                                        <p:tav tm="100000">
                                          <p:val>
                                            <p:fltVal val="0"/>
                                          </p:val>
                                        </p:tav>
                                      </p:tavLst>
                                    </p:anim>
                                    <p:anim calcmode="lin" valueType="num">
                                      <p:cBhvr>
                                        <p:cTn id="90" dur="500"/>
                                        <p:tgtEl>
                                          <p:spTgt spid="50"/>
                                        </p:tgtEl>
                                        <p:attrNameLst>
                                          <p:attrName>ppt_h</p:attrName>
                                        </p:attrNameLst>
                                      </p:cBhvr>
                                      <p:tavLst>
                                        <p:tav tm="0">
                                          <p:val>
                                            <p:strVal val="ppt_h"/>
                                          </p:val>
                                        </p:tav>
                                        <p:tav tm="100000">
                                          <p:val>
                                            <p:fltVal val="0"/>
                                          </p:val>
                                        </p:tav>
                                      </p:tavLst>
                                    </p:anim>
                                    <p:set>
                                      <p:cBhvr>
                                        <p:cTn id="9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92" restart="whenNotActive" fill="hold" evtFilter="cancelBubble" nodeType="interactiveSeq">
                <p:stCondLst>
                  <p:cond evt="onClick" delay="0">
                    <p:tgtEl>
                      <p:spTgt spid="53"/>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53"/>
                                        </p:tgtEl>
                                        <p:attrNameLst>
                                          <p:attrName>r</p:attrName>
                                        </p:attrNameLst>
                                      </p:cBhvr>
                                    </p:animRot>
                                    <p:animRot by="-240000">
                                      <p:cBhvr>
                                        <p:cTn id="97" dur="200" fill="hold">
                                          <p:stCondLst>
                                            <p:cond delay="200"/>
                                          </p:stCondLst>
                                        </p:cTn>
                                        <p:tgtEl>
                                          <p:spTgt spid="53"/>
                                        </p:tgtEl>
                                        <p:attrNameLst>
                                          <p:attrName>r</p:attrName>
                                        </p:attrNameLst>
                                      </p:cBhvr>
                                    </p:animRot>
                                    <p:animRot by="240000">
                                      <p:cBhvr>
                                        <p:cTn id="98" dur="200" fill="hold">
                                          <p:stCondLst>
                                            <p:cond delay="400"/>
                                          </p:stCondLst>
                                        </p:cTn>
                                        <p:tgtEl>
                                          <p:spTgt spid="53"/>
                                        </p:tgtEl>
                                        <p:attrNameLst>
                                          <p:attrName>r</p:attrName>
                                        </p:attrNameLst>
                                      </p:cBhvr>
                                    </p:animRot>
                                    <p:animRot by="-240000">
                                      <p:cBhvr>
                                        <p:cTn id="99" dur="200" fill="hold">
                                          <p:stCondLst>
                                            <p:cond delay="600"/>
                                          </p:stCondLst>
                                        </p:cTn>
                                        <p:tgtEl>
                                          <p:spTgt spid="53"/>
                                        </p:tgtEl>
                                        <p:attrNameLst>
                                          <p:attrName>r</p:attrName>
                                        </p:attrNameLst>
                                      </p:cBhvr>
                                    </p:animRot>
                                    <p:animRot by="120000">
                                      <p:cBhvr>
                                        <p:cTn id="100" dur="200" fill="hold">
                                          <p:stCondLst>
                                            <p:cond delay="800"/>
                                          </p:stCondLst>
                                        </p:cTn>
                                        <p:tgtEl>
                                          <p:spTgt spid="53"/>
                                        </p:tgtEl>
                                        <p:attrNameLst>
                                          <p:attrName>r</p:attrName>
                                        </p:attrNameLst>
                                      </p:cBhvr>
                                    </p:animRot>
                                  </p:childTnLst>
                                </p:cTn>
                              </p:par>
                            </p:childTnLst>
                          </p:cTn>
                        </p:par>
                        <p:par>
                          <p:cTn id="101" fill="hold">
                            <p:stCondLst>
                              <p:cond delay="1000"/>
                            </p:stCondLst>
                            <p:childTnLst>
                              <p:par>
                                <p:cTn id="102" presetID="0" presetClass="path" presetSubtype="0" accel="50000" decel="50000" fill="hold" nodeType="afterEffect">
                                  <p:stCondLst>
                                    <p:cond delay="0"/>
                                  </p:stCondLst>
                                  <p:childTnLst>
                                    <p:animMotion origin="layout" path="M -0.00555 0.02314 L -0.00555 0.02337 C -0.00469 0.0206 -0.00364 0.01805 -0.00278 0.0155 C -0.00121 0.01087 -0.00312 0.01412 -0.00069 0.01064 C 0.00104 0.00347 -0.00121 0.0125 0.00139 0.00509 C 0.0033 0.00023 0.00087 0.00393 0.00365 0.00023 C 0.00382 -0.0007 0.00399 -0.00163 0.00434 -0.00255 C 0.00486 -0.00394 0.00816 -0.01019 0.0092 -0.01204 C 0.01007 -0.01343 0.01111 -0.01459 0.01215 -0.01575 C 0.01285 -0.01667 0.01372 -0.0176 0.01424 -0.01852 C 0.01771 -0.0257 0.0132 -0.0169 0.01771 -0.02431 C 0.02031 -0.02848 0.01788 -0.02616 0.02136 -0.0301 C 0.02344 -0.03241 0.02327 -0.03102 0.02483 -0.0338 C 0.02535 -0.03473 0.0257 -0.03565 0.02622 -0.03658 C 0.02622 -0.03635 0.03021 -0.0419 0.03125 -0.04329 L 0.03542 -0.04885 C 0.03594 -0.04954 0.03646 -0.05024 0.03698 -0.05093 C 0.03785 -0.05186 0.03889 -0.05278 0.03976 -0.05371 C 0.04115 -0.0551 0.04254 -0.05695 0.04393 -0.05834 C 0.04462 -0.05903 0.04549 -0.0588 0.04618 -0.05926 C 0.05156 -0.06297 0.04497 -0.05973 0.05035 -0.06227 C 0.05521 -0.06644 0.05295 -0.06528 0.05677 -0.0669 C 0.05747 -0.0676 0.05816 -0.06829 0.05886 -0.06875 C 0.06024 -0.06968 0.0632 -0.07061 0.0632 -0.07038 C 0.06354 -0.0713 0.06389 -0.07223 0.06459 -0.07269 C 0.06632 -0.07385 0.06962 -0.07477 0.0717 -0.07547 C 0.07604 -0.0794 0.07118 -0.07547 0.07726 -0.07825 C 0.0783 -0.07871 0.07917 -0.07963 0.08021 -0.0801 C 0.08108 -0.08056 0.08212 -0.08056 0.08299 -0.08102 C 0.08403 -0.08172 0.0849 -0.08241 0.08577 -0.08311 C 0.09254 -0.08681 0.09097 -0.08612 0.09584 -0.08774 C 0.10209 -0.09329 0.09202 -0.08473 0.10209 -0.09144 C 0.10504 -0.09352 0.10764 -0.09584 0.11059 -0.09723 L 0.1191 -0.10093 L 0.12136 -0.10186 C 0.12205 -0.10232 0.12274 -0.10255 0.12344 -0.10278 C 0.13316 -0.10625 0.11806 -0.10116 0.12986 -0.10487 C 0.13177 -0.10533 0.13368 -0.10579 0.13542 -0.10672 C 0.13611 -0.10695 0.13681 -0.10741 0.13768 -0.10764 C 0.13906 -0.10811 0.14045 -0.10811 0.14184 -0.10857 C 0.14254 -0.1088 0.14323 -0.1095 0.14393 -0.1095 C 0.14948 -0.10996 0.15486 -0.11019 0.16024 -0.11042 C 0.16285 -0.11088 0.16545 -0.11088 0.16806 -0.11135 C 0.1691 -0.11158 0.16997 -0.11204 0.17101 -0.11227 C 0.17292 -0.11297 0.17674 -0.11389 0.17882 -0.11436 C 0.1809 -0.11459 0.18299 -0.11482 0.18507 -0.11528 C 0.1875 -0.11575 0.18976 -0.11667 0.19219 -0.11713 L 0.19792 -0.11806 C 0.20122 -0.11852 0.20452 -0.11945 0.20781 -0.11991 C 0.21042 -0.12038 0.21302 -0.12061 0.21563 -0.12084 C 0.22396 -0.12315 0.21406 -0.12061 0.22986 -0.12269 C 0.23108 -0.12292 0.23212 -0.12362 0.23334 -0.12362 C 0.23594 -0.12408 0.23854 -0.12431 0.24115 -0.12454 L 0.28802 -0.12362 C 0.28959 -0.12362 0.29514 -0.12269 0.29722 -0.12176 C 0.29861 -0.1213 0.3 -0.12061 0.30139 -0.11991 L 0.30347 -0.11899 L 0.30573 -0.11806 C 0.3125 -0.11112 0.30521 -0.11783 0.31059 -0.11436 C 0.31146 -0.11366 0.31198 -0.11297 0.31285 -0.11227 C 0.31337 -0.11181 0.31424 -0.11181 0.31493 -0.11135 C 0.31632 -0.11019 0.31754 -0.10834 0.3191 -0.10764 C 0.31979 -0.10741 0.32066 -0.10718 0.32136 -0.10672 C 0.32483 -0.1044 0.32222 -0.10556 0.32483 -0.10278 C 0.32622 -0.10163 0.32761 -0.10047 0.32917 -0.09908 L 0.33125 -0.09723 C 0.33195 -0.09653 0.33247 -0.09561 0.33334 -0.09538 L 0.33542 -0.09445 C 0.33993 -0.08843 0.33351 -0.09653 0.33906 -0.09144 C 0.33993 -0.09075 0.34045 -0.08959 0.34115 -0.08866 C 0.34184 -0.08797 0.34254 -0.0875 0.34323 -0.08681 C 0.34375 -0.08635 0.3441 -0.08542 0.34462 -0.08496 C 0.34531 -0.08426 0.34618 -0.0838 0.34688 -0.08311 C 0.34757 -0.08218 0.34809 -0.08102 0.34896 -0.0801 C 0.34965 -0.0794 0.35035 -0.07894 0.35104 -0.07825 C 0.35608 -0.07292 0.34809 -0.08033 0.35469 -0.07454 C 0.35504 -0.07362 0.35538 -0.07246 0.35608 -0.07153 C 0.35729 -0.07014 0.35903 -0.06945 0.36024 -0.06783 L 0.3625 -0.06505 " pathEditMode="relative" rAng="0" ptsTypes="AAAAAAAAAAAAAAAAAAAAAAAAAAAAAAAAAAAAAAAAAAAAAAAAAAAAAAAAAAAAAAAAAAAAAAAAAAAAAAA">
                                      <p:cBhvr>
                                        <p:cTn id="103" dur="1250" fill="hold"/>
                                        <p:tgtEl>
                                          <p:spTgt spid="53"/>
                                        </p:tgtEl>
                                        <p:attrNameLst>
                                          <p:attrName>ppt_x</p:attrName>
                                          <p:attrName>ppt_y</p:attrName>
                                        </p:attrNameLst>
                                      </p:cBhvr>
                                      <p:rCtr x="18403" y="-7384"/>
                                    </p:animMotion>
                                  </p:childTnLst>
                                </p:cTn>
                              </p:par>
                            </p:childTnLst>
                          </p:cTn>
                        </p:par>
                        <p:par>
                          <p:cTn id="104" fill="hold">
                            <p:stCondLst>
                              <p:cond delay="2250"/>
                            </p:stCondLst>
                            <p:childTnLst>
                              <p:par>
                                <p:cTn id="105" presetID="23" presetClass="exit" presetSubtype="32" fill="hold" nodeType="afterEffect">
                                  <p:stCondLst>
                                    <p:cond delay="0"/>
                                  </p:stCondLst>
                                  <p:childTnLst>
                                    <p:anim calcmode="lin" valueType="num">
                                      <p:cBhvr>
                                        <p:cTn id="106" dur="500"/>
                                        <p:tgtEl>
                                          <p:spTgt spid="53"/>
                                        </p:tgtEl>
                                        <p:attrNameLst>
                                          <p:attrName>ppt_w</p:attrName>
                                        </p:attrNameLst>
                                      </p:cBhvr>
                                      <p:tavLst>
                                        <p:tav tm="0">
                                          <p:val>
                                            <p:strVal val="ppt_w"/>
                                          </p:val>
                                        </p:tav>
                                        <p:tav tm="100000">
                                          <p:val>
                                            <p:fltVal val="0"/>
                                          </p:val>
                                        </p:tav>
                                      </p:tavLst>
                                    </p:anim>
                                    <p:anim calcmode="lin" valueType="num">
                                      <p:cBhvr>
                                        <p:cTn id="107" dur="500"/>
                                        <p:tgtEl>
                                          <p:spTgt spid="53"/>
                                        </p:tgtEl>
                                        <p:attrNameLst>
                                          <p:attrName>ppt_h</p:attrName>
                                        </p:attrNameLst>
                                      </p:cBhvr>
                                      <p:tavLst>
                                        <p:tav tm="0">
                                          <p:val>
                                            <p:strVal val="ppt_h"/>
                                          </p:val>
                                        </p:tav>
                                        <p:tav tm="100000">
                                          <p:val>
                                            <p:fltVal val="0"/>
                                          </p:val>
                                        </p:tav>
                                      </p:tavLst>
                                    </p:anim>
                                    <p:set>
                                      <p:cBhvr>
                                        <p:cTn id="108"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09" restart="whenNotActive" fill="hold" evtFilter="cancelBubble" nodeType="interactiveSeq">
                <p:stCondLst>
                  <p:cond evt="onClick" delay="0">
                    <p:tgtEl>
                      <p:spTgt spid="51"/>
                    </p:tgtEl>
                  </p:cond>
                </p:stCondLst>
                <p:endSync evt="end" delay="0">
                  <p:rtn val="all"/>
                </p:endSync>
                <p:childTnLst>
                  <p:par>
                    <p:cTn id="110" fill="hold">
                      <p:stCondLst>
                        <p:cond delay="0"/>
                      </p:stCondLst>
                      <p:childTnLst>
                        <p:par>
                          <p:cTn id="111" fill="hold">
                            <p:stCondLst>
                              <p:cond delay="0"/>
                            </p:stCondLst>
                            <p:childTnLst>
                              <p:par>
                                <p:cTn id="112" presetID="32" presetClass="emph" presetSubtype="0" fill="hold" nodeType="clickEffect">
                                  <p:stCondLst>
                                    <p:cond delay="0"/>
                                  </p:stCondLst>
                                  <p:childTnLst>
                                    <p:animRot by="120000">
                                      <p:cBhvr>
                                        <p:cTn id="113" dur="100" fill="hold">
                                          <p:stCondLst>
                                            <p:cond delay="0"/>
                                          </p:stCondLst>
                                        </p:cTn>
                                        <p:tgtEl>
                                          <p:spTgt spid="51"/>
                                        </p:tgtEl>
                                        <p:attrNameLst>
                                          <p:attrName>r</p:attrName>
                                        </p:attrNameLst>
                                      </p:cBhvr>
                                    </p:animRot>
                                    <p:animRot by="-240000">
                                      <p:cBhvr>
                                        <p:cTn id="114" dur="200" fill="hold">
                                          <p:stCondLst>
                                            <p:cond delay="200"/>
                                          </p:stCondLst>
                                        </p:cTn>
                                        <p:tgtEl>
                                          <p:spTgt spid="51"/>
                                        </p:tgtEl>
                                        <p:attrNameLst>
                                          <p:attrName>r</p:attrName>
                                        </p:attrNameLst>
                                      </p:cBhvr>
                                    </p:animRot>
                                    <p:animRot by="240000">
                                      <p:cBhvr>
                                        <p:cTn id="115" dur="200" fill="hold">
                                          <p:stCondLst>
                                            <p:cond delay="400"/>
                                          </p:stCondLst>
                                        </p:cTn>
                                        <p:tgtEl>
                                          <p:spTgt spid="51"/>
                                        </p:tgtEl>
                                        <p:attrNameLst>
                                          <p:attrName>r</p:attrName>
                                        </p:attrNameLst>
                                      </p:cBhvr>
                                    </p:animRot>
                                    <p:animRot by="-240000">
                                      <p:cBhvr>
                                        <p:cTn id="116" dur="200" fill="hold">
                                          <p:stCondLst>
                                            <p:cond delay="600"/>
                                          </p:stCondLst>
                                        </p:cTn>
                                        <p:tgtEl>
                                          <p:spTgt spid="51"/>
                                        </p:tgtEl>
                                        <p:attrNameLst>
                                          <p:attrName>r</p:attrName>
                                        </p:attrNameLst>
                                      </p:cBhvr>
                                    </p:animRot>
                                    <p:animRot by="120000">
                                      <p:cBhvr>
                                        <p:cTn id="117" dur="200" fill="hold">
                                          <p:stCondLst>
                                            <p:cond delay="800"/>
                                          </p:stCondLst>
                                        </p:cTn>
                                        <p:tgtEl>
                                          <p:spTgt spid="51"/>
                                        </p:tgtEl>
                                        <p:attrNameLst>
                                          <p:attrName>r</p:attrName>
                                        </p:attrNameLst>
                                      </p:cBhvr>
                                    </p:animRot>
                                  </p:childTnLst>
                                </p:cTn>
                              </p:par>
                            </p:childTnLst>
                          </p:cTn>
                        </p:par>
                        <p:par>
                          <p:cTn id="118" fill="hold">
                            <p:stCondLst>
                              <p:cond delay="1000"/>
                            </p:stCondLst>
                            <p:childTnLst>
                              <p:par>
                                <p:cTn id="119" presetID="0" presetClass="path" presetSubtype="0" accel="50000" decel="50000" fill="hold" nodeType="afterEffect">
                                  <p:stCondLst>
                                    <p:cond delay="0"/>
                                  </p:stCondLst>
                                  <p:childTnLst>
                                    <p:animMotion origin="layout" path="M -0.00017 -0.0088 L -0.00017 -0.00857 C 0.00052 -0.01134 0.00122 -0.01389 0.00191 -0.01644 C 0.00243 -0.01829 0.00278 -0.02037 0.0033 -0.02222 C 0.00365 -0.02338 0.00434 -0.02454 0.00469 -0.02593 C 0.00503 -0.02685 0.00521 -0.02778 0.00538 -0.0287 C 0.0059 -0.03032 0.00642 -0.03194 0.00677 -0.03357 C 0.00799 -0.03796 0.00955 -0.04514 0.01111 -0.04954 C 0.01146 -0.05069 0.01198 -0.05139 0.0125 -0.05232 C 0.01441 -0.06296 0.01163 -0.04907 0.01458 -0.05995 C 0.01528 -0.06204 0.01562 -0.06435 0.01597 -0.06667 C 0.01632 -0.06759 0.01649 -0.06852 0.01684 -0.06944 C 0.01719 -0.07037 0.01788 -0.0713 0.01823 -0.07222 C 0.01927 -0.07593 0.02014 -0.07986 0.02101 -0.08357 L 0.0217 -0.08657 C 0.02187 -0.0875 0.02222 -0.08843 0.0224 -0.08935 C 0.02274 -0.09051 0.02274 -0.0919 0.02309 -0.09306 C 0.02396 -0.09514 0.02552 -0.09653 0.02604 -0.09884 C 0.02674 -0.10185 0.02656 -0.10185 0.02812 -0.1044 C 0.02847 -0.10509 0.02917 -0.10556 0.02951 -0.10625 C 0.03003 -0.10718 0.03038 -0.10833 0.0309 -0.10926 C 0.03229 -0.11111 0.03385 -0.11296 0.03524 -0.11482 L 0.0401 -0.12153 L 0.04306 -0.12523 C 0.04375 -0.12616 0.04427 -0.12732 0.04514 -0.12801 C 0.05017 -0.13264 0.04392 -0.12685 0.05017 -0.13287 C 0.05087 -0.13357 0.05156 -0.13403 0.05226 -0.13472 C 0.05451 -0.1375 0.05625 -0.14074 0.05868 -0.14329 C 0.05955 -0.14421 0.06059 -0.14514 0.06146 -0.14607 C 0.06198 -0.14653 0.06233 -0.14745 0.06285 -0.14792 C 0.06354 -0.14861 0.06424 -0.14907 0.06493 -0.14977 C 0.06615 -0.15116 0.06736 -0.15232 0.06858 -0.1537 C 0.07222 -0.15741 0.0691 -0.15347 0.07344 -0.15833 C 0.07396 -0.15903 0.07431 -0.15972 0.07483 -0.16019 C 0.07691 -0.16227 0.07951 -0.16343 0.08125 -0.16597 C 0.08281 -0.16806 0.0849 -0.17083 0.08698 -0.17153 L 0.08976 -0.17245 C 0.09826 -0.18102 0.08472 -0.16829 0.09826 -0.17732 C 0.10122 -0.17917 0.10382 -0.18171 0.10677 -0.18287 C 0.10747 -0.18333 0.10816 -0.18357 0.10903 -0.1838 C 0.11007 -0.18449 0.11128 -0.18519 0.1125 -0.18588 C 0.11337 -0.18611 0.11441 -0.18634 0.11528 -0.18681 C 0.12049 -0.1912 0.11424 -0.18611 0.12031 -0.18958 C 0.12222 -0.19074 0.12396 -0.19236 0.12604 -0.19329 L 0.13021 -0.19514 C 0.1309 -0.19583 0.1316 -0.19676 0.13229 -0.19722 C 0.13941 -0.20116 0.12986 -0.19352 0.13941 -0.2 C 0.14045 -0.20069 0.14132 -0.20139 0.14236 -0.20185 C 0.14358 -0.20255 0.14514 -0.20278 0.14653 -0.2037 C 0.15017 -0.20625 0.15087 -0.20694 0.15573 -0.20857 C 0.15764 -0.20903 0.15955 -0.20949 0.16146 -0.21042 C 0.16319 -0.21111 0.16476 -0.21204 0.16632 -0.21319 C 0.16719 -0.21366 0.16771 -0.21458 0.16858 -0.21505 C 0.16944 -0.21551 0.17431 -0.2169 0.17483 -0.2169 C 0.17535 -0.21759 0.17569 -0.21852 0.17639 -0.21898 C 0.1776 -0.21968 0.17917 -0.22014 0.18056 -0.22083 C 0.18056 -0.2206 0.1849 -0.22269 0.1849 -0.22245 C 0.18576 -0.22292 0.18681 -0.22315 0.18767 -0.22361 C 0.18872 -0.22407 0.18958 -0.225 0.19045 -0.22546 C 0.19045 -0.22523 0.19583 -0.22778 0.19687 -0.22824 L 0.19896 -0.2294 C 0.19965 -0.22963 0.20035 -0.23009 0.20122 -0.23032 C 0.21267 -0.23171 0.20625 -0.23102 0.22031 -0.23218 C 0.2217 -0.23241 0.22309 -0.23264 0.22448 -0.2331 C 0.22708 -0.2338 0.22656 -0.23449 0.22951 -0.23495 C 0.23299 -0.23542 0.23663 -0.23565 0.2401 -0.23588 C 0.24323 -0.23657 0.24497 -0.23704 0.24792 -0.23773 C 0.24896 -0.23819 0.24983 -0.23866 0.25069 -0.23866 C 0.25399 -0.23935 0.25747 -0.23935 0.26076 -0.23958 L 0.29184 -0.23866 C 0.29358 -0.23866 0.29514 -0.23819 0.29687 -0.23773 C 0.29896 -0.2375 0.30104 -0.23727 0.3033 -0.23681 C 0.30469 -0.23657 0.30608 -0.23634 0.30747 -0.23588 C 0.30851 -0.23565 0.30937 -0.23519 0.31042 -0.23495 C 0.3125 -0.23449 0.31458 -0.23426 0.31667 -0.23403 C 0.32309 -0.23194 0.31528 -0.23449 0.32448 -0.23218 C 0.32552 -0.23194 0.32639 -0.23148 0.32743 -0.23125 L 0.33368 -0.2294 C 0.33559 -0.2287 0.3375 -0.22824 0.33941 -0.22732 L 0.34375 -0.22546 C 0.34705 -0.22245 0.34497 -0.22407 0.35 -0.22176 C 0.35069 -0.22153 0.35156 -0.2213 0.35226 -0.22083 C 0.35486 -0.21829 0.35347 -0.21921 0.35642 -0.21806 L 0.36493 -0.21042 L 0.36927 -0.20648 L 0.37135 -0.20556 C 0.37187 -0.20463 0.37222 -0.2037 0.37274 -0.20278 C 0.37326 -0.20208 0.37413 -0.20162 0.37483 -0.20093 C 0.37483 -0.20069 0.37656 -0.19861 0.37708 -0.19815 " pathEditMode="relative" rAng="0" ptsTypes="AAAAAAAAAAAAAAAAAAAAAAAAAAAAAAAAAAAAAAAAAAAAAAAAAAAAAAAAAAAAAAAAAAAAAAAAAAAAAAAAAAAAAAAAA">
                                      <p:cBhvr>
                                        <p:cTn id="120" dur="1250" fill="hold"/>
                                        <p:tgtEl>
                                          <p:spTgt spid="51"/>
                                        </p:tgtEl>
                                        <p:attrNameLst>
                                          <p:attrName>ppt_x</p:attrName>
                                          <p:attrName>ppt_y</p:attrName>
                                        </p:attrNameLst>
                                      </p:cBhvr>
                                      <p:rCtr x="18854" y="-11528"/>
                                    </p:animMotion>
                                  </p:childTnLst>
                                </p:cTn>
                              </p:par>
                            </p:childTnLst>
                          </p:cTn>
                        </p:par>
                        <p:par>
                          <p:cTn id="121" fill="hold">
                            <p:stCondLst>
                              <p:cond delay="2250"/>
                            </p:stCondLst>
                            <p:childTnLst>
                              <p:par>
                                <p:cTn id="122" presetID="23" presetClass="exit" presetSubtype="32" fill="hold" nodeType="afterEffect">
                                  <p:stCondLst>
                                    <p:cond delay="0"/>
                                  </p:stCondLst>
                                  <p:childTnLst>
                                    <p:anim calcmode="lin" valueType="num">
                                      <p:cBhvr>
                                        <p:cTn id="123" dur="500"/>
                                        <p:tgtEl>
                                          <p:spTgt spid="51"/>
                                        </p:tgtEl>
                                        <p:attrNameLst>
                                          <p:attrName>ppt_w</p:attrName>
                                        </p:attrNameLst>
                                      </p:cBhvr>
                                      <p:tavLst>
                                        <p:tav tm="0">
                                          <p:val>
                                            <p:strVal val="ppt_w"/>
                                          </p:val>
                                        </p:tav>
                                        <p:tav tm="100000">
                                          <p:val>
                                            <p:fltVal val="0"/>
                                          </p:val>
                                        </p:tav>
                                      </p:tavLst>
                                    </p:anim>
                                    <p:anim calcmode="lin" valueType="num">
                                      <p:cBhvr>
                                        <p:cTn id="124" dur="500"/>
                                        <p:tgtEl>
                                          <p:spTgt spid="51"/>
                                        </p:tgtEl>
                                        <p:attrNameLst>
                                          <p:attrName>ppt_h</p:attrName>
                                        </p:attrNameLst>
                                      </p:cBhvr>
                                      <p:tavLst>
                                        <p:tav tm="0">
                                          <p:val>
                                            <p:strVal val="ppt_h"/>
                                          </p:val>
                                        </p:tav>
                                        <p:tav tm="100000">
                                          <p:val>
                                            <p:fltVal val="0"/>
                                          </p:val>
                                        </p:tav>
                                      </p:tavLst>
                                    </p:anim>
                                    <p:set>
                                      <p:cBhvr>
                                        <p:cTn id="12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26" restart="whenNotActive" fill="hold" evtFilter="cancelBubble" nodeType="interactiveSeq">
                <p:stCondLst>
                  <p:cond evt="onClick" delay="0">
                    <p:tgtEl>
                      <p:spTgt spid="28"/>
                    </p:tgtEl>
                  </p:cond>
                </p:stCondLst>
                <p:endSync evt="end" delay="0">
                  <p:rtn val="all"/>
                </p:endSync>
                <p:childTnLst>
                  <p:par>
                    <p:cTn id="127" fill="hold">
                      <p:stCondLst>
                        <p:cond delay="0"/>
                      </p:stCondLst>
                      <p:childTnLst>
                        <p:par>
                          <p:cTn id="128" fill="hold">
                            <p:stCondLst>
                              <p:cond delay="0"/>
                            </p:stCondLst>
                            <p:childTnLst>
                              <p:par>
                                <p:cTn id="129" presetID="32" presetClass="emph" presetSubtype="0" fill="hold" nodeType="clickEffect">
                                  <p:stCondLst>
                                    <p:cond delay="0"/>
                                  </p:stCondLst>
                                  <p:childTnLst>
                                    <p:animRot by="120000">
                                      <p:cBhvr>
                                        <p:cTn id="130" dur="100" fill="hold">
                                          <p:stCondLst>
                                            <p:cond delay="0"/>
                                          </p:stCondLst>
                                        </p:cTn>
                                        <p:tgtEl>
                                          <p:spTgt spid="28"/>
                                        </p:tgtEl>
                                        <p:attrNameLst>
                                          <p:attrName>r</p:attrName>
                                        </p:attrNameLst>
                                      </p:cBhvr>
                                    </p:animRot>
                                    <p:animRot by="-240000">
                                      <p:cBhvr>
                                        <p:cTn id="131" dur="200" fill="hold">
                                          <p:stCondLst>
                                            <p:cond delay="200"/>
                                          </p:stCondLst>
                                        </p:cTn>
                                        <p:tgtEl>
                                          <p:spTgt spid="28"/>
                                        </p:tgtEl>
                                        <p:attrNameLst>
                                          <p:attrName>r</p:attrName>
                                        </p:attrNameLst>
                                      </p:cBhvr>
                                    </p:animRot>
                                    <p:animRot by="240000">
                                      <p:cBhvr>
                                        <p:cTn id="132" dur="200" fill="hold">
                                          <p:stCondLst>
                                            <p:cond delay="400"/>
                                          </p:stCondLst>
                                        </p:cTn>
                                        <p:tgtEl>
                                          <p:spTgt spid="28"/>
                                        </p:tgtEl>
                                        <p:attrNameLst>
                                          <p:attrName>r</p:attrName>
                                        </p:attrNameLst>
                                      </p:cBhvr>
                                    </p:animRot>
                                    <p:animRot by="-240000">
                                      <p:cBhvr>
                                        <p:cTn id="133" dur="200" fill="hold">
                                          <p:stCondLst>
                                            <p:cond delay="600"/>
                                          </p:stCondLst>
                                        </p:cTn>
                                        <p:tgtEl>
                                          <p:spTgt spid="28"/>
                                        </p:tgtEl>
                                        <p:attrNameLst>
                                          <p:attrName>r</p:attrName>
                                        </p:attrNameLst>
                                      </p:cBhvr>
                                    </p:animRot>
                                    <p:animRot by="120000">
                                      <p:cBhvr>
                                        <p:cTn id="134" dur="200" fill="hold">
                                          <p:stCondLst>
                                            <p:cond delay="800"/>
                                          </p:stCondLst>
                                        </p:cTn>
                                        <p:tgtEl>
                                          <p:spTgt spid="28"/>
                                        </p:tgtEl>
                                        <p:attrNameLst>
                                          <p:attrName>r</p:attrName>
                                        </p:attrNameLst>
                                      </p:cBhvr>
                                    </p:animRot>
                                  </p:childTnLst>
                                </p:cTn>
                              </p:par>
                            </p:childTnLst>
                          </p:cTn>
                        </p:par>
                        <p:par>
                          <p:cTn id="135" fill="hold">
                            <p:stCondLst>
                              <p:cond delay="1000"/>
                            </p:stCondLst>
                            <p:childTnLst>
                              <p:par>
                                <p:cTn id="136" presetID="0" presetClass="path" presetSubtype="0" accel="50000" decel="50000" fill="hold" nodeType="afterEffect">
                                  <p:stCondLst>
                                    <p:cond delay="0"/>
                                  </p:stCondLst>
                                  <p:childTnLst>
                                    <p:animMotion origin="layout" path="M 0.00034 -0.00926 L 0.00034 -0.00903 C 0.00139 -0.02223 -0.00018 -0.01389 0.00243 -0.02153 C 0.0026 -0.02246 0.0026 -0.02362 0.00312 -0.02454 C 0.00364 -0.0257 0.00451 -0.02639 0.00521 -0.02732 C 0.0059 -0.0301 0.0059 -0.03056 0.00729 -0.03288 C 0.00816 -0.03426 0.00937 -0.03542 0.01024 -0.03681 C 0.0118 -0.03959 0.01371 -0.04329 0.0158 -0.04514 L 0.01805 -0.04723 C 0.02152 -0.05394 0.01718 -0.04676 0.02152 -0.05093 C 0.02257 -0.05186 0.02309 -0.05417 0.0243 -0.05463 C 0.025 -0.0551 0.02586 -0.0551 0.02656 -0.05556 C 0.02795 -0.05672 0.02916 -0.05857 0.03073 -0.0595 L 0.03715 -0.06227 C 0.03854 -0.06297 0.03993 -0.06366 0.04132 -0.06413 C 0.04548 -0.06551 0.04323 -0.06482 0.04774 -0.06598 C 0.05191 -0.06968 0.04826 -0.06713 0.05555 -0.06875 C 0.05625 -0.06899 0.05694 -0.06945 0.05764 -0.06968 C 0.05885 -0.07014 0.06007 -0.07038 0.06128 -0.07061 L 0.0875 -0.06968 C 0.09253 -0.06945 0.0908 -0.06875 0.09531 -0.0669 C 0.09652 -0.06644 0.09774 -0.06644 0.09878 -0.06598 C 0.09965 -0.06575 0.10017 -0.06528 0.10104 -0.06505 C 0.10277 -0.06436 0.10486 -0.06389 0.10659 -0.0632 C 0.11371 -0.05996 0.10277 -0.06482 0.11163 -0.06135 C 0.11302 -0.06065 0.11441 -0.05996 0.1158 -0.0595 C 0.11736 -0.0588 0.11892 -0.05857 0.12014 -0.05741 C 0.12465 -0.05348 0.11961 -0.05788 0.12656 -0.05278 C 0.13177 -0.04908 0.12812 -0.0507 0.13211 -0.04908 C 0.13507 -0.04329 0.13194 -0.04862 0.13576 -0.04422 C 0.13698 -0.04283 0.13802 -0.04121 0.13923 -0.03959 L 0.14132 -0.03681 C 0.14184 -0.03612 0.14236 -0.03565 0.14288 -0.03496 C 0.14323 -0.0338 0.14357 -0.03288 0.14427 -0.03195 C 0.14479 -0.03125 0.14566 -0.03079 0.14635 -0.0301 C 0.14687 -0.02917 0.14722 -0.02801 0.14774 -0.02732 C 0.14913 -0.02593 0.15069 -0.02477 0.15208 -0.02362 C 0.15277 -0.02292 0.15364 -0.02246 0.15416 -0.02153 C 0.15468 -0.02107 0.15521 -0.02038 0.15555 -0.01968 C 0.15659 -0.01806 0.1585 -0.01413 0.1585 -0.01389 " pathEditMode="relative" rAng="0" ptsTypes="AAAAAAAAAAAAAAAAAAAAAAAAAAAAAAAAAAAAAAAA">
                                      <p:cBhvr>
                                        <p:cTn id="137" dur="1500" fill="hold"/>
                                        <p:tgtEl>
                                          <p:spTgt spid="28"/>
                                        </p:tgtEl>
                                        <p:attrNameLst>
                                          <p:attrName>ppt_x</p:attrName>
                                          <p:attrName>ppt_y</p:attrName>
                                        </p:attrNameLst>
                                      </p:cBhvr>
                                      <p:rCtr x="7899" y="-3056"/>
                                    </p:animMotion>
                                  </p:childTnLst>
                                </p:cTn>
                              </p:par>
                            </p:childTnLst>
                          </p:cTn>
                        </p:par>
                        <p:par>
                          <p:cTn id="138" fill="hold">
                            <p:stCondLst>
                              <p:cond delay="2500"/>
                            </p:stCondLst>
                            <p:childTnLst>
                              <p:par>
                                <p:cTn id="139" presetID="23" presetClass="exit" presetSubtype="32" fill="hold" nodeType="afterEffect">
                                  <p:stCondLst>
                                    <p:cond delay="0"/>
                                  </p:stCondLst>
                                  <p:childTnLst>
                                    <p:anim calcmode="lin" valueType="num">
                                      <p:cBhvr>
                                        <p:cTn id="140" dur="500"/>
                                        <p:tgtEl>
                                          <p:spTgt spid="28"/>
                                        </p:tgtEl>
                                        <p:attrNameLst>
                                          <p:attrName>ppt_w</p:attrName>
                                        </p:attrNameLst>
                                      </p:cBhvr>
                                      <p:tavLst>
                                        <p:tav tm="0">
                                          <p:val>
                                            <p:strVal val="ppt_w"/>
                                          </p:val>
                                        </p:tav>
                                        <p:tav tm="100000">
                                          <p:val>
                                            <p:fltVal val="0"/>
                                          </p:val>
                                        </p:tav>
                                      </p:tavLst>
                                    </p:anim>
                                    <p:anim calcmode="lin" valueType="num">
                                      <p:cBhvr>
                                        <p:cTn id="141" dur="500"/>
                                        <p:tgtEl>
                                          <p:spTgt spid="28"/>
                                        </p:tgtEl>
                                        <p:attrNameLst>
                                          <p:attrName>ppt_h</p:attrName>
                                        </p:attrNameLst>
                                      </p:cBhvr>
                                      <p:tavLst>
                                        <p:tav tm="0">
                                          <p:val>
                                            <p:strVal val="ppt_h"/>
                                          </p:val>
                                        </p:tav>
                                        <p:tav tm="100000">
                                          <p:val>
                                            <p:fltVal val="0"/>
                                          </p:val>
                                        </p:tav>
                                      </p:tavLst>
                                    </p:anim>
                                    <p:set>
                                      <p:cBhvr>
                                        <p:cTn id="14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3" restart="whenNotActive" fill="hold" evtFilter="cancelBubble" nodeType="interactiveSeq">
                <p:stCondLst>
                  <p:cond evt="onClick" delay="0">
                    <p:tgtEl>
                      <p:spTgt spid="54"/>
                    </p:tgtEl>
                  </p:cond>
                </p:stCondLst>
                <p:endSync evt="end" delay="0">
                  <p:rtn val="all"/>
                </p:endSync>
                <p:childTnLst>
                  <p:par>
                    <p:cTn id="144" fill="hold">
                      <p:stCondLst>
                        <p:cond delay="0"/>
                      </p:stCondLst>
                      <p:childTnLst>
                        <p:par>
                          <p:cTn id="145" fill="hold">
                            <p:stCondLst>
                              <p:cond delay="0"/>
                            </p:stCondLst>
                            <p:childTnLst>
                              <p:par>
                                <p:cTn id="146" presetID="32" presetClass="emph" presetSubtype="0" fill="hold" nodeType="clickEffect">
                                  <p:stCondLst>
                                    <p:cond delay="0"/>
                                  </p:stCondLst>
                                  <p:childTnLst>
                                    <p:animRot by="120000">
                                      <p:cBhvr>
                                        <p:cTn id="147" dur="100" fill="hold">
                                          <p:stCondLst>
                                            <p:cond delay="0"/>
                                          </p:stCondLst>
                                        </p:cTn>
                                        <p:tgtEl>
                                          <p:spTgt spid="54"/>
                                        </p:tgtEl>
                                        <p:attrNameLst>
                                          <p:attrName>r</p:attrName>
                                        </p:attrNameLst>
                                      </p:cBhvr>
                                    </p:animRot>
                                    <p:animRot by="-240000">
                                      <p:cBhvr>
                                        <p:cTn id="148" dur="200" fill="hold">
                                          <p:stCondLst>
                                            <p:cond delay="200"/>
                                          </p:stCondLst>
                                        </p:cTn>
                                        <p:tgtEl>
                                          <p:spTgt spid="54"/>
                                        </p:tgtEl>
                                        <p:attrNameLst>
                                          <p:attrName>r</p:attrName>
                                        </p:attrNameLst>
                                      </p:cBhvr>
                                    </p:animRot>
                                    <p:animRot by="240000">
                                      <p:cBhvr>
                                        <p:cTn id="149" dur="200" fill="hold">
                                          <p:stCondLst>
                                            <p:cond delay="400"/>
                                          </p:stCondLst>
                                        </p:cTn>
                                        <p:tgtEl>
                                          <p:spTgt spid="54"/>
                                        </p:tgtEl>
                                        <p:attrNameLst>
                                          <p:attrName>r</p:attrName>
                                        </p:attrNameLst>
                                      </p:cBhvr>
                                    </p:animRot>
                                    <p:animRot by="-240000">
                                      <p:cBhvr>
                                        <p:cTn id="150" dur="200" fill="hold">
                                          <p:stCondLst>
                                            <p:cond delay="600"/>
                                          </p:stCondLst>
                                        </p:cTn>
                                        <p:tgtEl>
                                          <p:spTgt spid="54"/>
                                        </p:tgtEl>
                                        <p:attrNameLst>
                                          <p:attrName>r</p:attrName>
                                        </p:attrNameLst>
                                      </p:cBhvr>
                                    </p:animRot>
                                    <p:animRot by="120000">
                                      <p:cBhvr>
                                        <p:cTn id="151" dur="200" fill="hold">
                                          <p:stCondLst>
                                            <p:cond delay="800"/>
                                          </p:stCondLst>
                                        </p:cTn>
                                        <p:tgtEl>
                                          <p:spTgt spid="54"/>
                                        </p:tgtEl>
                                        <p:attrNameLst>
                                          <p:attrName>r</p:attrName>
                                        </p:attrNameLst>
                                      </p:cBhvr>
                                    </p:animRot>
                                  </p:childTnLst>
                                </p:cTn>
                              </p:par>
                            </p:childTnLst>
                          </p:cTn>
                        </p:par>
                        <p:par>
                          <p:cTn id="152" fill="hold">
                            <p:stCondLst>
                              <p:cond delay="1000"/>
                            </p:stCondLst>
                            <p:childTnLst>
                              <p:par>
                                <p:cTn id="153" presetID="0" presetClass="path" presetSubtype="0" accel="50000" decel="50000" fill="hold" nodeType="afterEffect">
                                  <p:stCondLst>
                                    <p:cond delay="0"/>
                                  </p:stCondLst>
                                  <p:childTnLst>
                                    <p:animMotion origin="layout" path="M -0.00538 0.02245 L -0.00538 0.02269 C -0.00503 0.01945 -0.00451 0.01667 -0.00399 0.01389 C -0.00382 0.01296 -0.00347 0.01204 -0.0033 0.01088 C -0.00017 -0.00995 -0.00312 0.00625 -0.00121 -0.00417 C -0.00104 -0.00787 -0.00087 -0.0118 -0.00052 -0.01551 C -0.00035 -0.01643 -8.33333E-7 -0.01736 0.00017 -0.01829 C 0.00052 -0.01968 0.0007 -0.02083 0.00087 -0.02222 C 0.00122 -0.02361 0.00139 -0.02523 0.00156 -0.02685 C 0.00208 -0.0287 0.00261 -0.03055 0.00313 -0.03264 L 0.00451 -0.03819 C 0.00469 -0.03912 0.00504 -0.04005 0.00521 -0.04097 C 0.00556 -0.04305 0.0059 -0.04583 0.0066 -0.04768 C 0.00695 -0.04884 0.00764 -0.05023 0.00799 -0.05139 C 0.00833 -0.05231 0.00833 -0.05347 0.00868 -0.05417 C 0.0092 -0.05555 0.00972 -0.05671 0.01007 -0.0581 C 0.01076 -0.05995 0.01111 -0.0618 0.01163 -0.06366 L 0.01302 -0.06944 C 0.0132 -0.07037 0.0132 -0.07153 0.01372 -0.07222 L 0.01511 -0.07407 C 0.01684 -0.08079 0.01563 -0.07824 0.01788 -0.08264 C 0.01962 -0.08935 0.01858 -0.08657 0.02083 -0.0912 C 0.02101 -0.09236 0.02101 -0.09375 0.02153 -0.09491 C 0.02188 -0.09606 0.0224 -0.09676 0.02292 -0.09768 C 0.02344 -0.09907 0.02379 -0.10046 0.02431 -0.10162 C 0.02465 -0.10255 0.02535 -0.10347 0.0257 -0.1044 C 0.0283 -0.11111 0.02587 -0.10741 0.02865 -0.11111 C 0.03038 -0.11805 0.02795 -0.10949 0.03073 -0.11667 C 0.03368 -0.12454 0.02882 -0.11435 0.03281 -0.12245 C 0.03299 -0.12361 0.03316 -0.125 0.03351 -0.12616 C 0.03386 -0.12685 0.03455 -0.12731 0.0349 -0.12801 C 0.03542 -0.12893 0.03594 -0.12986 0.03629 -0.13079 C 0.03663 -0.13171 0.03663 -0.13287 0.03715 -0.1338 C 0.03924 -0.13796 0.04358 -0.14329 0.04636 -0.14699 C 0.05191 -0.1544 0.04288 -0.14213 0.04913 -0.15162 C 0.04913 -0.15139 0.05313 -0.15694 0.05417 -0.15833 C 0.05486 -0.15926 0.05573 -0.15995 0.05625 -0.16111 C 0.05677 -0.16204 0.05712 -0.16319 0.05764 -0.16412 C 0.05955 -0.16713 0.05868 -0.16481 0.06111 -0.16782 C 0.06267 -0.16968 0.06372 -0.17199 0.06545 -0.17338 C 0.06684 -0.17477 0.0684 -0.17569 0.06962 -0.17731 C 0.07483 -0.18403 0.0691 -0.17662 0.07396 -0.18194 C 0.07899 -0.18727 0.07101 -0.17986 0.07743 -0.18565 C 0.07795 -0.1868 0.07813 -0.18819 0.07899 -0.18866 C 0.08021 -0.18935 0.08177 -0.18912 0.08316 -0.18958 C 0.08455 -0.19005 0.08594 -0.19074 0.0875 -0.19143 C 0.0882 -0.19167 0.08889 -0.1919 0.08958 -0.19236 C 0.09445 -0.19491 0.09184 -0.19375 0.0974 -0.19606 C 0.0974 -0.19583 0.10156 -0.19815 0.10156 -0.19792 C 0.10399 -0.19861 0.10625 -0.19954 0.10868 -0.2 C 0.1125 -0.20069 0.11632 -0.20069 0.11997 -0.20185 C 0.12587 -0.2037 0.12188 -0.20278 0.13212 -0.2037 C 0.13333 -0.20393 0.13438 -0.2044 0.13559 -0.20463 C 0.15399 -0.2088 0.16597 -0.20509 0.18958 -0.20463 C 0.19063 -0.2044 0.19184 -0.20417 0.19306 -0.2037 C 0.19375 -0.20347 0.19445 -0.20278 0.19514 -0.20278 C 0.19896 -0.20231 0.20278 -0.20208 0.2066 -0.20185 L 0.21215 -0.2 C 0.2132 -0.19954 0.21406 -0.1993 0.21511 -0.19907 L 0.21927 -0.19722 C 0.22205 -0.19352 0.2191 -0.19676 0.22292 -0.19421 C 0.22361 -0.19375 0.22431 -0.19305 0.225 -0.19236 C 0.22552 -0.1919 0.22587 -0.19097 0.22639 -0.19051 C 0.22708 -0.19005 0.22778 -0.18981 0.22847 -0.18958 L 0.23351 -0.18287 C 0.2342 -0.18194 0.23507 -0.18125 0.23559 -0.18009 C 0.2375 -0.17639 0.23629 -0.17778 0.23924 -0.17546 C 0.23958 -0.1743 0.24011 -0.17338 0.24063 -0.17245 C 0.24097 -0.17176 0.24167 -0.1713 0.24201 -0.1706 C 0.24306 -0.16875 0.24479 -0.16505 0.24479 -0.16481 C 0.24636 -0.15903 0.24479 -0.15926 0.24705 -0.15926 " pathEditMode="relative" rAng="0" ptsTypes="AAAAAAAAAAAAAAAAAAAAAAAAAAAAAAAAAAAAAAAAAAAAAAAAAAAAAAAAAAAAAAAAAAAAAAA">
                                      <p:cBhvr>
                                        <p:cTn id="154" dur="2000" fill="hold"/>
                                        <p:tgtEl>
                                          <p:spTgt spid="54"/>
                                        </p:tgtEl>
                                        <p:attrNameLst>
                                          <p:attrName>ppt_x</p:attrName>
                                          <p:attrName>ppt_y</p:attrName>
                                        </p:attrNameLst>
                                      </p:cBhvr>
                                      <p:rCtr x="12622" y="-11458"/>
                                    </p:animMotion>
                                  </p:childTnLst>
                                </p:cTn>
                              </p:par>
                            </p:childTnLst>
                          </p:cTn>
                        </p:par>
                        <p:par>
                          <p:cTn id="155" fill="hold">
                            <p:stCondLst>
                              <p:cond delay="3000"/>
                            </p:stCondLst>
                            <p:childTnLst>
                              <p:par>
                                <p:cTn id="156" presetID="23" presetClass="exit" presetSubtype="32" fill="hold" nodeType="afterEffect">
                                  <p:stCondLst>
                                    <p:cond delay="0"/>
                                  </p:stCondLst>
                                  <p:childTnLst>
                                    <p:anim calcmode="lin" valueType="num">
                                      <p:cBhvr>
                                        <p:cTn id="157" dur="500"/>
                                        <p:tgtEl>
                                          <p:spTgt spid="54"/>
                                        </p:tgtEl>
                                        <p:attrNameLst>
                                          <p:attrName>ppt_w</p:attrName>
                                        </p:attrNameLst>
                                      </p:cBhvr>
                                      <p:tavLst>
                                        <p:tav tm="0">
                                          <p:val>
                                            <p:strVal val="ppt_w"/>
                                          </p:val>
                                        </p:tav>
                                        <p:tav tm="100000">
                                          <p:val>
                                            <p:fltVal val="0"/>
                                          </p:val>
                                        </p:tav>
                                      </p:tavLst>
                                    </p:anim>
                                    <p:anim calcmode="lin" valueType="num">
                                      <p:cBhvr>
                                        <p:cTn id="158" dur="500"/>
                                        <p:tgtEl>
                                          <p:spTgt spid="54"/>
                                        </p:tgtEl>
                                        <p:attrNameLst>
                                          <p:attrName>ppt_h</p:attrName>
                                        </p:attrNameLst>
                                      </p:cBhvr>
                                      <p:tavLst>
                                        <p:tav tm="0">
                                          <p:val>
                                            <p:strVal val="ppt_h"/>
                                          </p:val>
                                        </p:tav>
                                        <p:tav tm="100000">
                                          <p:val>
                                            <p:fltVal val="0"/>
                                          </p:val>
                                        </p:tav>
                                      </p:tavLst>
                                    </p:anim>
                                    <p:set>
                                      <p:cBhvr>
                                        <p:cTn id="15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7" grpId="0" animBg="1"/>
      <p:bldP spid="11"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a:extLst>
              <a:ext uri="{FF2B5EF4-FFF2-40B4-BE49-F238E27FC236}">
                <a16:creationId xmlns:a16="http://schemas.microsoft.com/office/drawing/2014/main" id="{29B14F3A-CA8A-A0DB-FA0F-C8F8997818E2}"/>
              </a:ext>
            </a:extLst>
          </p:cNvPr>
          <p:cNvSpPr/>
          <p:nvPr/>
        </p:nvSpPr>
        <p:spPr>
          <a:xfrm>
            <a:off x="-101968" y="549276"/>
            <a:ext cx="6769468" cy="866734"/>
          </a:xfrm>
          <a:prstGeom prst="snip1Rect">
            <a:avLst/>
          </a:prstGeom>
          <a:solidFill>
            <a:srgbClr val="01407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88000" tIns="108000" rIns="288000" bIns="108000" rtlCol="0" anchor="ctr"/>
          <a:lstStyle/>
          <a:p>
            <a:pPr algn="ctr"/>
            <a:endParaRPr lang="en-GB" dirty="0">
              <a:solidFill>
                <a:schemeClr val="bg1"/>
              </a:solidFill>
            </a:endParaRPr>
          </a:p>
        </p:txBody>
      </p:sp>
      <p:sp>
        <p:nvSpPr>
          <p:cNvPr id="30" name="TextBox 29">
            <a:extLst>
              <a:ext uri="{FF2B5EF4-FFF2-40B4-BE49-F238E27FC236}">
                <a16:creationId xmlns:a16="http://schemas.microsoft.com/office/drawing/2014/main" id="{BF4D7FAF-21D0-3008-2896-D7E87F99CEA2}"/>
              </a:ext>
            </a:extLst>
          </p:cNvPr>
          <p:cNvSpPr txBox="1"/>
          <p:nvPr/>
        </p:nvSpPr>
        <p:spPr>
          <a:xfrm>
            <a:off x="776195" y="659478"/>
            <a:ext cx="5611905" cy="646331"/>
          </a:xfrm>
          <a:prstGeom prst="rect">
            <a:avLst/>
          </a:prstGeom>
          <a:noFill/>
        </p:spPr>
        <p:txBody>
          <a:bodyPr wrap="square" lIns="0">
            <a:spAutoFit/>
          </a:bodyPr>
          <a:lstStyle/>
          <a:p>
            <a:r>
              <a:rPr lang="en-GB" sz="3600" b="1" dirty="0">
                <a:solidFill>
                  <a:schemeClr val="bg1"/>
                </a:solidFill>
              </a:rPr>
              <a:t>How Is AI Used Today?</a:t>
            </a:r>
            <a:endParaRPr lang="en-IC" sz="3600" b="1" dirty="0">
              <a:solidFill>
                <a:schemeClr val="bg1"/>
              </a:solidFill>
            </a:endParaRPr>
          </a:p>
        </p:txBody>
      </p:sp>
      <p:sp>
        <p:nvSpPr>
          <p:cNvPr id="3" name="Text 2">
            <a:extLst>
              <a:ext uri="{FF2B5EF4-FFF2-40B4-BE49-F238E27FC236}">
                <a16:creationId xmlns:a16="http://schemas.microsoft.com/office/drawing/2014/main" id="{B437F49F-C9F9-7E62-E3CF-7B48A73F68EB}"/>
              </a:ext>
            </a:extLst>
          </p:cNvPr>
          <p:cNvSpPr/>
          <p:nvPr/>
        </p:nvSpPr>
        <p:spPr>
          <a:xfrm>
            <a:off x="755650" y="2566205"/>
            <a:ext cx="7632700" cy="3742519"/>
          </a:xfrm>
          <a:prstGeom prst="snip1Rect">
            <a:avLst>
              <a:gd name="adj" fmla="val 3439"/>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Autofit/>
          </a:bodyPr>
          <a:lstStyle/>
          <a:p>
            <a:r>
              <a:rPr lang="en-US" dirty="0">
                <a:solidFill>
                  <a:schemeClr val="tx1"/>
                </a:solidFill>
              </a:rPr>
              <a:t>Let’s take a look at some of the ways it is used:</a:t>
            </a:r>
          </a:p>
        </p:txBody>
      </p:sp>
      <p:sp>
        <p:nvSpPr>
          <p:cNvPr id="37" name="Text 1">
            <a:extLst>
              <a:ext uri="{FF2B5EF4-FFF2-40B4-BE49-F238E27FC236}">
                <a16:creationId xmlns:a16="http://schemas.microsoft.com/office/drawing/2014/main" id="{268DD9BF-8472-FF1C-8C92-1629AAEFFFBD}"/>
              </a:ext>
            </a:extLst>
          </p:cNvPr>
          <p:cNvSpPr txBox="1"/>
          <p:nvPr/>
        </p:nvSpPr>
        <p:spPr>
          <a:xfrm>
            <a:off x="755651" y="1575609"/>
            <a:ext cx="7372994" cy="830997"/>
          </a:xfrm>
          <a:prstGeom prst="rect">
            <a:avLst/>
          </a:prstGeom>
          <a:noFill/>
        </p:spPr>
        <p:txBody>
          <a:bodyPr wrap="square" lIns="0" tIns="0" rIns="0" bIns="0">
            <a:spAutoFit/>
          </a:bodyPr>
          <a:lstStyle/>
          <a:p>
            <a:r>
              <a:rPr lang="en-US" dirty="0">
                <a:effectLst/>
              </a:rPr>
              <a:t>There are many different ways that AI is used today. You may use AI regularly and not even </a:t>
            </a:r>
            <a:r>
              <a:rPr lang="en-US" dirty="0" err="1">
                <a:effectLst/>
              </a:rPr>
              <a:t>realise</a:t>
            </a:r>
            <a:r>
              <a:rPr lang="en-US" dirty="0">
                <a:effectLst/>
              </a:rPr>
              <a:t>! With a partner, see if you can think of the ways AI is used today or where you may have used or seen it.</a:t>
            </a:r>
          </a:p>
        </p:txBody>
      </p:sp>
      <p:grpSp>
        <p:nvGrpSpPr>
          <p:cNvPr id="24" name="2">
            <a:extLst>
              <a:ext uri="{FF2B5EF4-FFF2-40B4-BE49-F238E27FC236}">
                <a16:creationId xmlns:a16="http://schemas.microsoft.com/office/drawing/2014/main" id="{441A48C9-380B-B5EB-00A0-9C28D099A597}"/>
              </a:ext>
            </a:extLst>
          </p:cNvPr>
          <p:cNvGrpSpPr/>
          <p:nvPr/>
        </p:nvGrpSpPr>
        <p:grpSpPr>
          <a:xfrm>
            <a:off x="612995" y="3997858"/>
            <a:ext cx="3459075" cy="1453095"/>
            <a:chOff x="1400239" y="3977736"/>
            <a:chExt cx="3459075" cy="1453095"/>
          </a:xfrm>
        </p:grpSpPr>
        <p:pic>
          <p:nvPicPr>
            <p:cNvPr id="8" name="Picture 7">
              <a:extLst>
                <a:ext uri="{FF2B5EF4-FFF2-40B4-BE49-F238E27FC236}">
                  <a16:creationId xmlns:a16="http://schemas.microsoft.com/office/drawing/2014/main" id="{AEC19EFA-ACB6-96C2-2A3C-4AC9BDE0DA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400239" y="3977736"/>
              <a:ext cx="3459075" cy="1453095"/>
            </a:xfrm>
            <a:prstGeom prst="rect">
              <a:avLst/>
            </a:prstGeom>
          </p:spPr>
        </p:pic>
        <p:sp>
          <p:nvSpPr>
            <p:cNvPr id="18" name="TextBox 17">
              <a:extLst>
                <a:ext uri="{FF2B5EF4-FFF2-40B4-BE49-F238E27FC236}">
                  <a16:creationId xmlns:a16="http://schemas.microsoft.com/office/drawing/2014/main" id="{EE73C489-0753-FCD1-737D-1BA0F7DD06E3}"/>
                </a:ext>
              </a:extLst>
            </p:cNvPr>
            <p:cNvSpPr txBox="1"/>
            <p:nvPr/>
          </p:nvSpPr>
          <p:spPr>
            <a:xfrm>
              <a:off x="1719662" y="4184489"/>
              <a:ext cx="2800494" cy="884070"/>
            </a:xfrm>
            <a:prstGeom prst="rect">
              <a:avLst/>
            </a:prstGeom>
            <a:noFill/>
          </p:spPr>
          <p:txBody>
            <a:bodyPr wrap="square" lIns="108000" tIns="72000" rIns="108000" bIns="72000" rtlCol="0">
              <a:spAutoFit/>
            </a:bodyPr>
            <a:lstStyle/>
            <a:p>
              <a:pPr algn="ctr"/>
              <a:r>
                <a:rPr lang="en-US" sz="1600" dirty="0">
                  <a:effectLst/>
                </a:rPr>
                <a:t>adverts tailored to your online searches and </a:t>
              </a:r>
              <a:br>
                <a:rPr lang="en-US" sz="1600" dirty="0">
                  <a:effectLst/>
                </a:rPr>
              </a:br>
              <a:r>
                <a:rPr lang="en-US" sz="1600" dirty="0">
                  <a:effectLst/>
                </a:rPr>
                <a:t>search history</a:t>
              </a:r>
            </a:p>
          </p:txBody>
        </p:sp>
      </p:grpSp>
      <p:grpSp>
        <p:nvGrpSpPr>
          <p:cNvPr id="27" name="5">
            <a:extLst>
              <a:ext uri="{FF2B5EF4-FFF2-40B4-BE49-F238E27FC236}">
                <a16:creationId xmlns:a16="http://schemas.microsoft.com/office/drawing/2014/main" id="{5EDA1005-1F0E-11E9-87D3-37622C2C25AB}"/>
              </a:ext>
            </a:extLst>
          </p:cNvPr>
          <p:cNvGrpSpPr/>
          <p:nvPr/>
        </p:nvGrpSpPr>
        <p:grpSpPr>
          <a:xfrm>
            <a:off x="5112202" y="3886722"/>
            <a:ext cx="3459075" cy="1453095"/>
            <a:chOff x="4562778" y="3965341"/>
            <a:chExt cx="3459075" cy="1453095"/>
          </a:xfrm>
        </p:grpSpPr>
        <p:pic>
          <p:nvPicPr>
            <p:cNvPr id="13" name="Picture 12">
              <a:extLst>
                <a:ext uri="{FF2B5EF4-FFF2-40B4-BE49-F238E27FC236}">
                  <a16:creationId xmlns:a16="http://schemas.microsoft.com/office/drawing/2014/main" id="{C923E11F-429B-8285-F5A8-1D5DE74A95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2778" y="3965341"/>
              <a:ext cx="3459075" cy="1453095"/>
            </a:xfrm>
            <a:prstGeom prst="rect">
              <a:avLst/>
            </a:prstGeom>
          </p:spPr>
        </p:pic>
        <p:sp>
          <p:nvSpPr>
            <p:cNvPr id="19" name="TextBox 18">
              <a:extLst>
                <a:ext uri="{FF2B5EF4-FFF2-40B4-BE49-F238E27FC236}">
                  <a16:creationId xmlns:a16="http://schemas.microsoft.com/office/drawing/2014/main" id="{717AF09E-C1B4-4102-5A84-C8AA47AFFCA3}"/>
                </a:ext>
              </a:extLst>
            </p:cNvPr>
            <p:cNvSpPr txBox="1"/>
            <p:nvPr/>
          </p:nvSpPr>
          <p:spPr>
            <a:xfrm>
              <a:off x="4901936" y="4166876"/>
              <a:ext cx="2782537" cy="884070"/>
            </a:xfrm>
            <a:prstGeom prst="rect">
              <a:avLst/>
            </a:prstGeom>
            <a:noFill/>
          </p:spPr>
          <p:txBody>
            <a:bodyPr wrap="square" lIns="108000" tIns="72000" rIns="108000" bIns="72000" rtlCol="0">
              <a:spAutoFit/>
            </a:bodyPr>
            <a:lstStyle/>
            <a:p>
              <a:pPr algn="ctr"/>
              <a:r>
                <a:rPr lang="en-US" sz="1600" dirty="0">
                  <a:effectLst/>
                </a:rPr>
                <a:t>facial recognition to access devices such as smartphones</a:t>
              </a:r>
            </a:p>
          </p:txBody>
        </p:sp>
      </p:grpSp>
      <p:grpSp>
        <p:nvGrpSpPr>
          <p:cNvPr id="23" name="3">
            <a:extLst>
              <a:ext uri="{FF2B5EF4-FFF2-40B4-BE49-F238E27FC236}">
                <a16:creationId xmlns:a16="http://schemas.microsoft.com/office/drawing/2014/main" id="{85FDA794-63A5-17E5-39CB-E5AB89136FF5}"/>
              </a:ext>
            </a:extLst>
          </p:cNvPr>
          <p:cNvGrpSpPr/>
          <p:nvPr/>
        </p:nvGrpSpPr>
        <p:grpSpPr>
          <a:xfrm>
            <a:off x="908323" y="4995904"/>
            <a:ext cx="3459075" cy="1453095"/>
            <a:chOff x="641349" y="5038647"/>
            <a:chExt cx="3459075" cy="1453095"/>
          </a:xfrm>
        </p:grpSpPr>
        <p:pic>
          <p:nvPicPr>
            <p:cNvPr id="10" name="Picture 9">
              <a:extLst>
                <a:ext uri="{FF2B5EF4-FFF2-40B4-BE49-F238E27FC236}">
                  <a16:creationId xmlns:a16="http://schemas.microsoft.com/office/drawing/2014/main" id="{B9D8D8F7-F7AE-140A-92C7-9504D44A2C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349" y="5038647"/>
              <a:ext cx="3459075" cy="1453095"/>
            </a:xfrm>
            <a:prstGeom prst="rect">
              <a:avLst/>
            </a:prstGeom>
          </p:spPr>
        </p:pic>
        <p:sp>
          <p:nvSpPr>
            <p:cNvPr id="20" name="TextBox 19">
              <a:extLst>
                <a:ext uri="{FF2B5EF4-FFF2-40B4-BE49-F238E27FC236}">
                  <a16:creationId xmlns:a16="http://schemas.microsoft.com/office/drawing/2014/main" id="{2CAB251E-6DCD-5DFA-571D-E50E67FF4395}"/>
                </a:ext>
              </a:extLst>
            </p:cNvPr>
            <p:cNvSpPr txBox="1"/>
            <p:nvPr/>
          </p:nvSpPr>
          <p:spPr>
            <a:xfrm>
              <a:off x="979766" y="5347763"/>
              <a:ext cx="2800494" cy="637849"/>
            </a:xfrm>
            <a:prstGeom prst="rect">
              <a:avLst/>
            </a:prstGeom>
            <a:noFill/>
          </p:spPr>
          <p:txBody>
            <a:bodyPr wrap="square" lIns="108000" tIns="72000" rIns="108000" bIns="72000" rtlCol="0">
              <a:spAutoFit/>
            </a:bodyPr>
            <a:lstStyle/>
            <a:p>
              <a:pPr algn="ctr"/>
              <a:r>
                <a:rPr lang="en-US" sz="1600" dirty="0">
                  <a:effectLst/>
                </a:rPr>
                <a:t>smart home devices, such as thermostats and doorbells</a:t>
              </a:r>
            </a:p>
          </p:txBody>
        </p:sp>
      </p:grpSp>
      <p:grpSp>
        <p:nvGrpSpPr>
          <p:cNvPr id="32" name="1">
            <a:extLst>
              <a:ext uri="{FF2B5EF4-FFF2-40B4-BE49-F238E27FC236}">
                <a16:creationId xmlns:a16="http://schemas.microsoft.com/office/drawing/2014/main" id="{6FB6DB9D-A6B8-5A37-A411-32A6C7866981}"/>
              </a:ext>
            </a:extLst>
          </p:cNvPr>
          <p:cNvGrpSpPr/>
          <p:nvPr/>
        </p:nvGrpSpPr>
        <p:grpSpPr>
          <a:xfrm>
            <a:off x="688840" y="2925037"/>
            <a:ext cx="4253550" cy="1933163"/>
            <a:chOff x="458434" y="2908187"/>
            <a:chExt cx="4253550" cy="1933163"/>
          </a:xfrm>
        </p:grpSpPr>
        <p:grpSp>
          <p:nvGrpSpPr>
            <p:cNvPr id="25" name="Group 24">
              <a:extLst>
                <a:ext uri="{FF2B5EF4-FFF2-40B4-BE49-F238E27FC236}">
                  <a16:creationId xmlns:a16="http://schemas.microsoft.com/office/drawing/2014/main" id="{484716E2-AF5C-DA56-B44F-D955EFBA0BD5}"/>
                </a:ext>
              </a:extLst>
            </p:cNvPr>
            <p:cNvGrpSpPr/>
            <p:nvPr/>
          </p:nvGrpSpPr>
          <p:grpSpPr>
            <a:xfrm>
              <a:off x="458434" y="2908187"/>
              <a:ext cx="3459075" cy="1453095"/>
              <a:chOff x="641349" y="2931322"/>
              <a:chExt cx="3459075" cy="1453095"/>
            </a:xfrm>
          </p:grpSpPr>
          <p:pic>
            <p:nvPicPr>
              <p:cNvPr id="6" name="Picture 5">
                <a:extLst>
                  <a:ext uri="{FF2B5EF4-FFF2-40B4-BE49-F238E27FC236}">
                    <a16:creationId xmlns:a16="http://schemas.microsoft.com/office/drawing/2014/main" id="{A83719AA-898A-A300-3632-BEA5D3D061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349" y="2931322"/>
                <a:ext cx="3459075" cy="1453095"/>
              </a:xfrm>
              <a:prstGeom prst="rect">
                <a:avLst/>
              </a:prstGeom>
            </p:spPr>
          </p:pic>
          <p:sp>
            <p:nvSpPr>
              <p:cNvPr id="16" name="TextBox 15">
                <a:extLst>
                  <a:ext uri="{FF2B5EF4-FFF2-40B4-BE49-F238E27FC236}">
                    <a16:creationId xmlns:a16="http://schemas.microsoft.com/office/drawing/2014/main" id="{1423F979-EA9B-70B9-60DF-FE81CEEC2987}"/>
                  </a:ext>
                </a:extLst>
              </p:cNvPr>
              <p:cNvSpPr txBox="1"/>
              <p:nvPr/>
            </p:nvSpPr>
            <p:spPr>
              <a:xfrm>
                <a:off x="1021460" y="3117730"/>
                <a:ext cx="2695426" cy="884070"/>
              </a:xfrm>
              <a:prstGeom prst="rect">
                <a:avLst/>
              </a:prstGeom>
              <a:noFill/>
            </p:spPr>
            <p:txBody>
              <a:bodyPr wrap="square" lIns="108000" tIns="72000" rIns="108000" bIns="72000" rtlCol="0">
                <a:spAutoFit/>
              </a:bodyPr>
              <a:lstStyle/>
              <a:p>
                <a:pPr algn="ctr"/>
                <a:r>
                  <a:rPr lang="en-US" sz="1600" dirty="0">
                    <a:effectLst/>
                  </a:rPr>
                  <a:t>in voice assistants, such as Siri, Alexa, Cortana </a:t>
                </a:r>
                <a:br>
                  <a:rPr lang="en-US" sz="1600" dirty="0">
                    <a:effectLst/>
                  </a:rPr>
                </a:br>
                <a:r>
                  <a:rPr lang="en-US" sz="1600" dirty="0">
                    <a:effectLst/>
                  </a:rPr>
                  <a:t>and Google</a:t>
                </a:r>
              </a:p>
            </p:txBody>
          </p:sp>
        </p:grpSp>
        <p:pic>
          <p:nvPicPr>
            <p:cNvPr id="31" name="Picture 30">
              <a:extLst>
                <a:ext uri="{FF2B5EF4-FFF2-40B4-BE49-F238E27FC236}">
                  <a16:creationId xmlns:a16="http://schemas.microsoft.com/office/drawing/2014/main" id="{9708C63F-ECD2-5B90-AB4E-9135AC06015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792264" y="3196594"/>
              <a:ext cx="919720" cy="1644756"/>
            </a:xfrm>
            <a:prstGeom prst="rect">
              <a:avLst/>
            </a:prstGeom>
          </p:spPr>
        </p:pic>
      </p:grpSp>
      <p:grpSp>
        <p:nvGrpSpPr>
          <p:cNvPr id="26" name="6">
            <a:extLst>
              <a:ext uri="{FF2B5EF4-FFF2-40B4-BE49-F238E27FC236}">
                <a16:creationId xmlns:a16="http://schemas.microsoft.com/office/drawing/2014/main" id="{921BF9FD-2973-87B4-05E9-0EC0D36E9407}"/>
              </a:ext>
            </a:extLst>
          </p:cNvPr>
          <p:cNvGrpSpPr/>
          <p:nvPr/>
        </p:nvGrpSpPr>
        <p:grpSpPr>
          <a:xfrm>
            <a:off x="4438185" y="4897364"/>
            <a:ext cx="3459075" cy="1453095"/>
            <a:chOff x="4585680" y="4841240"/>
            <a:chExt cx="3459075" cy="1453095"/>
          </a:xfrm>
        </p:grpSpPr>
        <p:pic>
          <p:nvPicPr>
            <p:cNvPr id="11" name="Picture 10">
              <a:extLst>
                <a:ext uri="{FF2B5EF4-FFF2-40B4-BE49-F238E27FC236}">
                  <a16:creationId xmlns:a16="http://schemas.microsoft.com/office/drawing/2014/main" id="{BD5B0F16-7575-E571-6C92-BDC706FB73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4585680" y="4841240"/>
              <a:ext cx="3459075" cy="1453095"/>
            </a:xfrm>
            <a:prstGeom prst="rect">
              <a:avLst/>
            </a:prstGeom>
          </p:spPr>
        </p:pic>
        <p:sp>
          <p:nvSpPr>
            <p:cNvPr id="21" name="TextBox 20">
              <a:extLst>
                <a:ext uri="{FF2B5EF4-FFF2-40B4-BE49-F238E27FC236}">
                  <a16:creationId xmlns:a16="http://schemas.microsoft.com/office/drawing/2014/main" id="{5797BA8C-39AB-B435-404F-454677FA9A6B}"/>
                </a:ext>
              </a:extLst>
            </p:cNvPr>
            <p:cNvSpPr txBox="1"/>
            <p:nvPr/>
          </p:nvSpPr>
          <p:spPr>
            <a:xfrm>
              <a:off x="5032411" y="5032557"/>
              <a:ext cx="2565612" cy="884070"/>
            </a:xfrm>
            <a:prstGeom prst="rect">
              <a:avLst/>
            </a:prstGeom>
            <a:noFill/>
          </p:spPr>
          <p:txBody>
            <a:bodyPr wrap="square" lIns="108000" tIns="72000" rIns="108000" bIns="72000" rtlCol="0">
              <a:spAutoFit/>
            </a:bodyPr>
            <a:lstStyle/>
            <a:p>
              <a:pPr algn="ctr"/>
              <a:r>
                <a:rPr lang="en-US" sz="1600" dirty="0">
                  <a:effectLst/>
                </a:rPr>
                <a:t>in cars detecting when to slow down, stop or change lanes</a:t>
              </a:r>
            </a:p>
          </p:txBody>
        </p:sp>
      </p:grpSp>
      <p:grpSp>
        <p:nvGrpSpPr>
          <p:cNvPr id="2" name="4">
            <a:extLst>
              <a:ext uri="{FF2B5EF4-FFF2-40B4-BE49-F238E27FC236}">
                <a16:creationId xmlns:a16="http://schemas.microsoft.com/office/drawing/2014/main" id="{5EFD4DAB-97E8-6002-F90F-016A09BB7D2A}"/>
              </a:ext>
            </a:extLst>
          </p:cNvPr>
          <p:cNvGrpSpPr/>
          <p:nvPr/>
        </p:nvGrpSpPr>
        <p:grpSpPr>
          <a:xfrm>
            <a:off x="4960819" y="2952940"/>
            <a:ext cx="3167825" cy="1330746"/>
            <a:chOff x="1535996" y="4007398"/>
            <a:chExt cx="3167825" cy="1330746"/>
          </a:xfrm>
        </p:grpSpPr>
        <p:pic>
          <p:nvPicPr>
            <p:cNvPr id="4" name="Picture 3">
              <a:extLst>
                <a:ext uri="{FF2B5EF4-FFF2-40B4-BE49-F238E27FC236}">
                  <a16:creationId xmlns:a16="http://schemas.microsoft.com/office/drawing/2014/main" id="{3FED837B-F463-319B-3BCE-E424D5F0D6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535996" y="4007398"/>
              <a:ext cx="3167825" cy="1330746"/>
            </a:xfrm>
            <a:prstGeom prst="rect">
              <a:avLst/>
            </a:prstGeom>
          </p:spPr>
        </p:pic>
        <p:sp>
          <p:nvSpPr>
            <p:cNvPr id="5" name="TextBox 4">
              <a:extLst>
                <a:ext uri="{FF2B5EF4-FFF2-40B4-BE49-F238E27FC236}">
                  <a16:creationId xmlns:a16="http://schemas.microsoft.com/office/drawing/2014/main" id="{86E37BB8-827E-A654-A997-FCF65CB6CE91}"/>
                </a:ext>
              </a:extLst>
            </p:cNvPr>
            <p:cNvSpPr txBox="1"/>
            <p:nvPr/>
          </p:nvSpPr>
          <p:spPr>
            <a:xfrm>
              <a:off x="1841402" y="4270146"/>
              <a:ext cx="2538462" cy="637849"/>
            </a:xfrm>
            <a:prstGeom prst="rect">
              <a:avLst/>
            </a:prstGeom>
            <a:noFill/>
          </p:spPr>
          <p:txBody>
            <a:bodyPr wrap="square" lIns="108000" tIns="72000" rIns="108000" bIns="72000" rtlCol="0">
              <a:spAutoFit/>
            </a:bodyPr>
            <a:lstStyle/>
            <a:p>
              <a:pPr algn="ctr"/>
              <a:r>
                <a:rPr lang="en-US" sz="1600" dirty="0">
                  <a:effectLst/>
                </a:rPr>
                <a:t>on websites to </a:t>
              </a:r>
              <a:r>
                <a:rPr lang="en-US" sz="1600" dirty="0" err="1">
                  <a:effectLst/>
                </a:rPr>
                <a:t>personalise</a:t>
              </a:r>
              <a:r>
                <a:rPr lang="en-US" sz="1600" dirty="0">
                  <a:effectLst/>
                </a:rPr>
                <a:t> what you see</a:t>
              </a:r>
            </a:p>
          </p:txBody>
        </p:sp>
      </p:grpSp>
    </p:spTree>
    <p:extLst>
      <p:ext uri="{BB962C8B-B14F-4D97-AF65-F5344CB8AC3E}">
        <p14:creationId xmlns:p14="http://schemas.microsoft.com/office/powerpoint/2010/main" val="2520835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a:extLst>
              <a:ext uri="{FF2B5EF4-FFF2-40B4-BE49-F238E27FC236}">
                <a16:creationId xmlns:a16="http://schemas.microsoft.com/office/drawing/2014/main" id="{29B14F3A-CA8A-A0DB-FA0F-C8F8997818E2}"/>
              </a:ext>
            </a:extLst>
          </p:cNvPr>
          <p:cNvSpPr/>
          <p:nvPr/>
        </p:nvSpPr>
        <p:spPr>
          <a:xfrm>
            <a:off x="-101968" y="549276"/>
            <a:ext cx="8490318" cy="866734"/>
          </a:xfrm>
          <a:prstGeom prst="snip1Rect">
            <a:avLst/>
          </a:prstGeom>
          <a:solidFill>
            <a:srgbClr val="01407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88000" tIns="108000" rIns="288000" bIns="108000" rtlCol="0" anchor="ctr"/>
          <a:lstStyle/>
          <a:p>
            <a:pPr algn="ctr"/>
            <a:endParaRPr lang="en-GB" dirty="0">
              <a:solidFill>
                <a:schemeClr val="bg1"/>
              </a:solidFill>
            </a:endParaRPr>
          </a:p>
        </p:txBody>
      </p:sp>
      <p:sp>
        <p:nvSpPr>
          <p:cNvPr id="30" name="TextBox 29">
            <a:extLst>
              <a:ext uri="{FF2B5EF4-FFF2-40B4-BE49-F238E27FC236}">
                <a16:creationId xmlns:a16="http://schemas.microsoft.com/office/drawing/2014/main" id="{BF4D7FAF-21D0-3008-2896-D7E87F99CEA2}"/>
              </a:ext>
            </a:extLst>
          </p:cNvPr>
          <p:cNvSpPr txBox="1"/>
          <p:nvPr/>
        </p:nvSpPr>
        <p:spPr>
          <a:xfrm>
            <a:off x="776195" y="659478"/>
            <a:ext cx="7013655" cy="646331"/>
          </a:xfrm>
          <a:prstGeom prst="rect">
            <a:avLst/>
          </a:prstGeom>
          <a:noFill/>
        </p:spPr>
        <p:txBody>
          <a:bodyPr wrap="square" lIns="0">
            <a:spAutoFit/>
          </a:bodyPr>
          <a:lstStyle/>
          <a:p>
            <a:r>
              <a:rPr lang="en-GB" sz="3600" b="1" dirty="0">
                <a:solidFill>
                  <a:schemeClr val="bg1"/>
                </a:solidFill>
              </a:rPr>
              <a:t>What Are the Advantages of AI?</a:t>
            </a:r>
            <a:endParaRPr lang="en-IC" sz="3600" b="1" dirty="0">
              <a:solidFill>
                <a:schemeClr val="bg1"/>
              </a:solidFill>
            </a:endParaRPr>
          </a:p>
        </p:txBody>
      </p:sp>
      <p:sp>
        <p:nvSpPr>
          <p:cNvPr id="3" name="Text 2">
            <a:extLst>
              <a:ext uri="{FF2B5EF4-FFF2-40B4-BE49-F238E27FC236}">
                <a16:creationId xmlns:a16="http://schemas.microsoft.com/office/drawing/2014/main" id="{B437F49F-C9F9-7E62-E3CF-7B48A73F68EB}"/>
              </a:ext>
            </a:extLst>
          </p:cNvPr>
          <p:cNvSpPr/>
          <p:nvPr/>
        </p:nvSpPr>
        <p:spPr>
          <a:xfrm>
            <a:off x="755651" y="2478081"/>
            <a:ext cx="6428920" cy="3284090"/>
          </a:xfrm>
          <a:prstGeom prst="snip1Rect">
            <a:avLst>
              <a:gd name="adj" fmla="val 4544"/>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Autofit/>
          </a:bodyPr>
          <a:lstStyle/>
          <a:p>
            <a:r>
              <a:rPr lang="en-US" dirty="0">
                <a:solidFill>
                  <a:schemeClr val="tx1"/>
                </a:solidFill>
              </a:rPr>
              <a:t>Here are a few examples that you may have thought of:</a:t>
            </a:r>
          </a:p>
        </p:txBody>
      </p:sp>
      <p:sp>
        <p:nvSpPr>
          <p:cNvPr id="37" name="Text 1">
            <a:extLst>
              <a:ext uri="{FF2B5EF4-FFF2-40B4-BE49-F238E27FC236}">
                <a16:creationId xmlns:a16="http://schemas.microsoft.com/office/drawing/2014/main" id="{268DD9BF-8472-FF1C-8C92-1629AAEFFFBD}"/>
              </a:ext>
            </a:extLst>
          </p:cNvPr>
          <p:cNvSpPr txBox="1"/>
          <p:nvPr/>
        </p:nvSpPr>
        <p:spPr>
          <a:xfrm>
            <a:off x="755650" y="1575609"/>
            <a:ext cx="7632699" cy="553998"/>
          </a:xfrm>
          <a:prstGeom prst="rect">
            <a:avLst/>
          </a:prstGeom>
          <a:noFill/>
        </p:spPr>
        <p:txBody>
          <a:bodyPr wrap="square" lIns="0" tIns="0" rIns="0" bIns="0">
            <a:spAutoFit/>
          </a:bodyPr>
          <a:lstStyle/>
          <a:p>
            <a:r>
              <a:rPr lang="en-US" dirty="0">
                <a:effectLst/>
              </a:rPr>
              <a:t>There are many different advantages of using artificial intelligence. Can you think of the ways AI could have a positive impact?</a:t>
            </a:r>
          </a:p>
        </p:txBody>
      </p:sp>
      <p:sp>
        <p:nvSpPr>
          <p:cNvPr id="4" name="TextBox 3">
            <a:extLst>
              <a:ext uri="{FF2B5EF4-FFF2-40B4-BE49-F238E27FC236}">
                <a16:creationId xmlns:a16="http://schemas.microsoft.com/office/drawing/2014/main" id="{7DC27154-755D-D6FA-5D38-1A81E355AE91}"/>
              </a:ext>
            </a:extLst>
          </p:cNvPr>
          <p:cNvSpPr txBox="1"/>
          <p:nvPr/>
        </p:nvSpPr>
        <p:spPr>
          <a:xfrm>
            <a:off x="762236" y="3004158"/>
            <a:ext cx="5007194" cy="2585323"/>
          </a:xfrm>
          <a:prstGeom prst="rect">
            <a:avLst/>
          </a:prstGeom>
          <a:noFill/>
        </p:spPr>
        <p:txBody>
          <a:bodyPr wrap="square" rtlCol="0">
            <a:spAutoFit/>
          </a:bodyPr>
          <a:lstStyle/>
          <a:p>
            <a:pPr marL="457200" lvl="0" indent="-342900">
              <a:buClr>
                <a:srgbClr val="7868AC"/>
              </a:buClr>
              <a:buSzPts val="1800"/>
              <a:buChar char="●"/>
            </a:pPr>
            <a:r>
              <a:rPr lang="en-GB" dirty="0"/>
              <a:t>Human error is less likely.</a:t>
            </a:r>
          </a:p>
          <a:p>
            <a:pPr marL="114300" lvl="0">
              <a:buClr>
                <a:srgbClr val="7868AC"/>
              </a:buClr>
              <a:buSzPts val="1800"/>
            </a:pPr>
            <a:endParaRPr lang="en-GB" dirty="0"/>
          </a:p>
          <a:p>
            <a:pPr marL="457200" lvl="0" indent="-342900">
              <a:buClr>
                <a:srgbClr val="7868AC"/>
              </a:buClr>
              <a:buSzPts val="1800"/>
              <a:buChar char="●"/>
            </a:pPr>
            <a:r>
              <a:rPr lang="en-GB" dirty="0"/>
              <a:t>AI does not require sleep or rest.</a:t>
            </a:r>
          </a:p>
          <a:p>
            <a:pPr marL="457200" lvl="0" indent="-342900">
              <a:buClr>
                <a:srgbClr val="7868AC"/>
              </a:buClr>
              <a:buSzPts val="1800"/>
              <a:buChar char="●"/>
            </a:pPr>
            <a:endParaRPr lang="en-GB" dirty="0"/>
          </a:p>
          <a:p>
            <a:pPr marL="457200" lvl="0" indent="-342900">
              <a:buClr>
                <a:srgbClr val="7868AC"/>
              </a:buClr>
              <a:buSzPts val="1800"/>
              <a:buChar char="●"/>
            </a:pPr>
            <a:r>
              <a:rPr lang="en-GB" dirty="0"/>
              <a:t>AI can be programmed to do repetitive tasks easily.</a:t>
            </a:r>
          </a:p>
          <a:p>
            <a:pPr marL="457200" lvl="0" indent="-342900">
              <a:buClr>
                <a:srgbClr val="7868AC"/>
              </a:buClr>
              <a:buSzPts val="1800"/>
              <a:buChar char="●"/>
            </a:pPr>
            <a:endParaRPr lang="en-GB" dirty="0"/>
          </a:p>
          <a:p>
            <a:pPr marL="457200" lvl="0" indent="-342900">
              <a:buClr>
                <a:srgbClr val="7868AC"/>
              </a:buClr>
              <a:buSzPts val="1800"/>
              <a:buChar char="●"/>
            </a:pPr>
            <a:r>
              <a:rPr lang="en-GB" dirty="0"/>
              <a:t>Decisions can be made quicker without outside influence.</a:t>
            </a:r>
          </a:p>
        </p:txBody>
      </p:sp>
      <p:grpSp>
        <p:nvGrpSpPr>
          <p:cNvPr id="15" name="AI">
            <a:extLst>
              <a:ext uri="{FF2B5EF4-FFF2-40B4-BE49-F238E27FC236}">
                <a16:creationId xmlns:a16="http://schemas.microsoft.com/office/drawing/2014/main" id="{7330131C-CA62-C340-4DFE-DAC99AD8CC7A}"/>
              </a:ext>
            </a:extLst>
          </p:cNvPr>
          <p:cNvGrpSpPr/>
          <p:nvPr/>
        </p:nvGrpSpPr>
        <p:grpSpPr>
          <a:xfrm>
            <a:off x="5762069" y="3437685"/>
            <a:ext cx="2841109" cy="2841113"/>
            <a:chOff x="6804250" y="4508724"/>
            <a:chExt cx="1800000" cy="1800000"/>
          </a:xfrm>
        </p:grpSpPr>
        <p:sp>
          <p:nvSpPr>
            <p:cNvPr id="9" name="AI">
              <a:extLst>
                <a:ext uri="{FF2B5EF4-FFF2-40B4-BE49-F238E27FC236}">
                  <a16:creationId xmlns:a16="http://schemas.microsoft.com/office/drawing/2014/main" id="{FA1D2504-11E0-0E8B-E27F-7E681C7EA31A}"/>
                </a:ext>
              </a:extLst>
            </p:cNvPr>
            <p:cNvSpPr/>
            <p:nvPr/>
          </p:nvSpPr>
          <p:spPr>
            <a:xfrm>
              <a:off x="6804250" y="4508724"/>
              <a:ext cx="1800000" cy="1800000"/>
            </a:xfrm>
            <a:prstGeom prst="ellipse">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14" name="AI">
              <a:extLst>
                <a:ext uri="{FF2B5EF4-FFF2-40B4-BE49-F238E27FC236}">
                  <a16:creationId xmlns:a16="http://schemas.microsoft.com/office/drawing/2014/main" id="{7284FEC1-70C2-E32B-9B27-478DAD217CEB}"/>
                </a:ext>
              </a:extLst>
            </p:cNvPr>
            <p:cNvSpPr/>
            <p:nvPr/>
          </p:nvSpPr>
          <p:spPr>
            <a:xfrm>
              <a:off x="6813444" y="4520150"/>
              <a:ext cx="1779953" cy="1779953"/>
            </a:xfrm>
            <a:prstGeom prst="ellipse">
              <a:avLst/>
            </a:prstGeom>
            <a:blipFill>
              <a:blip r:embed="rId2"/>
              <a:srcRect/>
              <a:stretch>
                <a:fillRect t="15890" b="15890"/>
              </a:stretch>
            </a:blip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grpSp>
    </p:spTree>
    <p:extLst>
      <p:ext uri="{BB962C8B-B14F-4D97-AF65-F5344CB8AC3E}">
        <p14:creationId xmlns:p14="http://schemas.microsoft.com/office/powerpoint/2010/main" val="3657946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3" presetClass="entr" presetSubtype="16"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a:extLst>
              <a:ext uri="{FF2B5EF4-FFF2-40B4-BE49-F238E27FC236}">
                <a16:creationId xmlns:a16="http://schemas.microsoft.com/office/drawing/2014/main" id="{29B14F3A-CA8A-A0DB-FA0F-C8F8997818E2}"/>
              </a:ext>
            </a:extLst>
          </p:cNvPr>
          <p:cNvSpPr/>
          <p:nvPr/>
        </p:nvSpPr>
        <p:spPr>
          <a:xfrm>
            <a:off x="-101968" y="549276"/>
            <a:ext cx="8706218" cy="866734"/>
          </a:xfrm>
          <a:prstGeom prst="snip1Rect">
            <a:avLst/>
          </a:prstGeom>
          <a:solidFill>
            <a:srgbClr val="01407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88000" tIns="108000" rIns="288000" bIns="108000" rtlCol="0" anchor="ctr"/>
          <a:lstStyle/>
          <a:p>
            <a:pPr algn="ctr"/>
            <a:endParaRPr lang="en-GB" dirty="0">
              <a:solidFill>
                <a:schemeClr val="bg1"/>
              </a:solidFill>
            </a:endParaRPr>
          </a:p>
        </p:txBody>
      </p:sp>
      <p:sp>
        <p:nvSpPr>
          <p:cNvPr id="30" name="TextBox 29">
            <a:extLst>
              <a:ext uri="{FF2B5EF4-FFF2-40B4-BE49-F238E27FC236}">
                <a16:creationId xmlns:a16="http://schemas.microsoft.com/office/drawing/2014/main" id="{BF4D7FAF-21D0-3008-2896-D7E87F99CEA2}"/>
              </a:ext>
            </a:extLst>
          </p:cNvPr>
          <p:cNvSpPr txBox="1"/>
          <p:nvPr/>
        </p:nvSpPr>
        <p:spPr>
          <a:xfrm>
            <a:off x="776195" y="659478"/>
            <a:ext cx="7605571" cy="646331"/>
          </a:xfrm>
          <a:prstGeom prst="rect">
            <a:avLst/>
          </a:prstGeom>
          <a:noFill/>
        </p:spPr>
        <p:txBody>
          <a:bodyPr wrap="square" lIns="0">
            <a:spAutoFit/>
          </a:bodyPr>
          <a:lstStyle/>
          <a:p>
            <a:r>
              <a:rPr lang="en-GB" sz="3600" b="1" dirty="0">
                <a:solidFill>
                  <a:schemeClr val="bg1"/>
                </a:solidFill>
              </a:rPr>
              <a:t>What Are the Disadvantages of AI?</a:t>
            </a:r>
            <a:endParaRPr lang="en-IC" sz="3600" b="1" dirty="0">
              <a:solidFill>
                <a:schemeClr val="bg1"/>
              </a:solidFill>
            </a:endParaRPr>
          </a:p>
        </p:txBody>
      </p:sp>
      <p:sp>
        <p:nvSpPr>
          <p:cNvPr id="3" name="Text 2">
            <a:extLst>
              <a:ext uri="{FF2B5EF4-FFF2-40B4-BE49-F238E27FC236}">
                <a16:creationId xmlns:a16="http://schemas.microsoft.com/office/drawing/2014/main" id="{B437F49F-C9F9-7E62-E3CF-7B48A73F68EB}"/>
              </a:ext>
            </a:extLst>
          </p:cNvPr>
          <p:cNvSpPr/>
          <p:nvPr/>
        </p:nvSpPr>
        <p:spPr>
          <a:xfrm>
            <a:off x="755650" y="4266103"/>
            <a:ext cx="6160405" cy="1791798"/>
          </a:xfrm>
          <a:prstGeom prst="snip1Rect">
            <a:avLst>
              <a:gd name="adj" fmla="val 6371"/>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Autofit/>
          </a:bodyPr>
          <a:lstStyle/>
          <a:p>
            <a:r>
              <a:rPr lang="en-US" dirty="0">
                <a:solidFill>
                  <a:schemeClr val="tx1"/>
                </a:solidFill>
              </a:rPr>
              <a:t>Here are some other potential disadvantages to AI:</a:t>
            </a:r>
          </a:p>
        </p:txBody>
      </p:sp>
      <p:sp>
        <p:nvSpPr>
          <p:cNvPr id="37" name="Text 1">
            <a:extLst>
              <a:ext uri="{FF2B5EF4-FFF2-40B4-BE49-F238E27FC236}">
                <a16:creationId xmlns:a16="http://schemas.microsoft.com/office/drawing/2014/main" id="{268DD9BF-8472-FF1C-8C92-1629AAEFFFBD}"/>
              </a:ext>
            </a:extLst>
          </p:cNvPr>
          <p:cNvSpPr txBox="1"/>
          <p:nvPr/>
        </p:nvSpPr>
        <p:spPr>
          <a:xfrm>
            <a:off x="2177809" y="1703341"/>
            <a:ext cx="6100652" cy="830997"/>
          </a:xfrm>
          <a:prstGeom prst="rect">
            <a:avLst/>
          </a:prstGeom>
          <a:noFill/>
        </p:spPr>
        <p:txBody>
          <a:bodyPr wrap="square" lIns="0" tIns="0" rIns="0" bIns="0">
            <a:spAutoFit/>
          </a:bodyPr>
          <a:lstStyle/>
          <a:p>
            <a:r>
              <a:rPr lang="en-GB" dirty="0"/>
              <a:t>Stephen Hawking, a famous scientist, raised concerns over teaching computers to think too much like humans. Can you think why this might be?</a:t>
            </a:r>
            <a:endParaRPr lang="en-US" dirty="0">
              <a:effectLst/>
            </a:endParaRPr>
          </a:p>
        </p:txBody>
      </p:sp>
      <p:grpSp>
        <p:nvGrpSpPr>
          <p:cNvPr id="15" name="Stephen Hawking">
            <a:extLst>
              <a:ext uri="{FF2B5EF4-FFF2-40B4-BE49-F238E27FC236}">
                <a16:creationId xmlns:a16="http://schemas.microsoft.com/office/drawing/2014/main" id="{7330131C-CA62-C340-4DFE-DAC99AD8CC7A}"/>
              </a:ext>
            </a:extLst>
          </p:cNvPr>
          <p:cNvGrpSpPr/>
          <p:nvPr/>
        </p:nvGrpSpPr>
        <p:grpSpPr>
          <a:xfrm>
            <a:off x="776196" y="1518085"/>
            <a:ext cx="1201510" cy="1201510"/>
            <a:chOff x="6804250" y="4508724"/>
            <a:chExt cx="1800000" cy="1800000"/>
          </a:xfrm>
        </p:grpSpPr>
        <p:sp>
          <p:nvSpPr>
            <p:cNvPr id="9" name="AI">
              <a:extLst>
                <a:ext uri="{FF2B5EF4-FFF2-40B4-BE49-F238E27FC236}">
                  <a16:creationId xmlns:a16="http://schemas.microsoft.com/office/drawing/2014/main" id="{FA1D2504-11E0-0E8B-E27F-7E681C7EA31A}"/>
                </a:ext>
              </a:extLst>
            </p:cNvPr>
            <p:cNvSpPr/>
            <p:nvPr/>
          </p:nvSpPr>
          <p:spPr>
            <a:xfrm>
              <a:off x="6804250" y="4508724"/>
              <a:ext cx="1800000" cy="1800000"/>
            </a:xfrm>
            <a:prstGeom prst="ellipse">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14" name="AI">
              <a:extLst>
                <a:ext uri="{FF2B5EF4-FFF2-40B4-BE49-F238E27FC236}">
                  <a16:creationId xmlns:a16="http://schemas.microsoft.com/office/drawing/2014/main" id="{7284FEC1-70C2-E32B-9B27-478DAD217CEB}"/>
                </a:ext>
              </a:extLst>
            </p:cNvPr>
            <p:cNvSpPr/>
            <p:nvPr/>
          </p:nvSpPr>
          <p:spPr>
            <a:xfrm>
              <a:off x="6818148" y="4527317"/>
              <a:ext cx="1768974" cy="1768974"/>
            </a:xfrm>
            <a:prstGeom prst="ellipse">
              <a:avLst/>
            </a:prstGeom>
            <a:blipFill>
              <a:blip r:embed="rId2" cstate="screen">
                <a:extLst>
                  <a:ext uri="{28A0092B-C50C-407E-A947-70E740481C1C}">
                    <a14:useLocalDpi xmlns:a14="http://schemas.microsoft.com/office/drawing/2010/main"/>
                  </a:ext>
                </a:extLst>
              </a:blip>
              <a:srcRect/>
              <a:stretch>
                <a:fillRect l="-2523" t="-894" r="450" b="-973"/>
              </a:stretch>
            </a:blip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grpSp>
      <p:sp>
        <p:nvSpPr>
          <p:cNvPr id="5" name="TextBox 4">
            <a:extLst>
              <a:ext uri="{FF2B5EF4-FFF2-40B4-BE49-F238E27FC236}">
                <a16:creationId xmlns:a16="http://schemas.microsoft.com/office/drawing/2014/main" id="{F32ABF06-7FF9-68A4-778B-120BC18A601E}"/>
              </a:ext>
            </a:extLst>
          </p:cNvPr>
          <p:cNvSpPr txBox="1"/>
          <p:nvPr/>
        </p:nvSpPr>
        <p:spPr>
          <a:xfrm>
            <a:off x="755650" y="2808856"/>
            <a:ext cx="7632700" cy="1326105"/>
          </a:xfrm>
          <a:prstGeom prst="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216000" bIns="108000" rtlCol="0" anchor="ctr">
            <a:noAutofit/>
          </a:bodyPr>
          <a:lstStyle>
            <a:defPPr>
              <a:defRPr lang="en-US"/>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US" dirty="0"/>
          </a:p>
        </p:txBody>
      </p:sp>
      <p:sp>
        <p:nvSpPr>
          <p:cNvPr id="6" name="TextBox 5">
            <a:extLst>
              <a:ext uri="{FF2B5EF4-FFF2-40B4-BE49-F238E27FC236}">
                <a16:creationId xmlns:a16="http://schemas.microsoft.com/office/drawing/2014/main" id="{27F6B6AF-835A-7D2C-92F2-2C93FDD1E06A}"/>
              </a:ext>
            </a:extLst>
          </p:cNvPr>
          <p:cNvSpPr txBox="1"/>
          <p:nvPr/>
        </p:nvSpPr>
        <p:spPr>
          <a:xfrm>
            <a:off x="755649" y="4764107"/>
            <a:ext cx="6160407" cy="1200329"/>
          </a:xfrm>
          <a:prstGeom prst="rect">
            <a:avLst/>
          </a:prstGeom>
          <a:noFill/>
        </p:spPr>
        <p:txBody>
          <a:bodyPr wrap="square" rtlCol="0">
            <a:spAutoFit/>
          </a:bodyPr>
          <a:lstStyle/>
          <a:p>
            <a:pPr marL="457200" lvl="0" indent="-342900">
              <a:buClr>
                <a:srgbClr val="7868AC"/>
              </a:buClr>
              <a:buSzPts val="1800"/>
              <a:buChar char="●"/>
            </a:pPr>
            <a:r>
              <a:rPr lang="en-US" dirty="0"/>
              <a:t>AI can break and malfunction.</a:t>
            </a:r>
          </a:p>
          <a:p>
            <a:pPr marL="457200" lvl="0" indent="-342900">
              <a:buClr>
                <a:srgbClr val="7868AC"/>
              </a:buClr>
              <a:buSzPts val="1800"/>
              <a:buChar char="●"/>
            </a:pPr>
            <a:r>
              <a:rPr lang="en-US" dirty="0"/>
              <a:t>AI can be expensive to develop and maintain.</a:t>
            </a:r>
          </a:p>
          <a:p>
            <a:pPr marL="457200" lvl="0" indent="-342900">
              <a:buClr>
                <a:srgbClr val="7868AC"/>
              </a:buClr>
              <a:buSzPts val="1800"/>
              <a:buChar char="●"/>
            </a:pPr>
            <a:r>
              <a:rPr lang="en-US" dirty="0"/>
              <a:t>AI can be biased.</a:t>
            </a:r>
          </a:p>
          <a:p>
            <a:pPr marL="457200" lvl="0" indent="-342900">
              <a:buClr>
                <a:srgbClr val="7868AC"/>
              </a:buClr>
              <a:buSzPts val="1800"/>
              <a:buChar char="●"/>
            </a:pPr>
            <a:r>
              <a:rPr lang="en-US" dirty="0"/>
              <a:t>AI only knows what it has previously been shown.</a:t>
            </a:r>
          </a:p>
        </p:txBody>
      </p:sp>
      <p:sp>
        <p:nvSpPr>
          <p:cNvPr id="7" name="TextBox 6">
            <a:extLst>
              <a:ext uri="{FF2B5EF4-FFF2-40B4-BE49-F238E27FC236}">
                <a16:creationId xmlns:a16="http://schemas.microsoft.com/office/drawing/2014/main" id="{B8B87C79-29BA-2D7C-3D24-EC0E268244E3}"/>
              </a:ext>
            </a:extLst>
          </p:cNvPr>
          <p:cNvSpPr txBox="1"/>
          <p:nvPr/>
        </p:nvSpPr>
        <p:spPr>
          <a:xfrm>
            <a:off x="776194" y="2839262"/>
            <a:ext cx="7612155" cy="1326105"/>
          </a:xfrm>
          <a:prstGeom prst="rect">
            <a:avLst/>
          </a:prstGeom>
          <a:noFill/>
          <a:effectLst>
            <a:outerShdw blurRad="12700" dist="25400" dir="2700000" algn="tl" rotWithShape="0">
              <a:srgbClr val="01407D">
                <a:alpha val="70000"/>
              </a:srgbClr>
            </a:outerShdw>
          </a:effectLst>
        </p:spPr>
        <p:txBody>
          <a:bodyPr wrap="square" lIns="108000" tIns="108000" rIns="108000" bIns="108000">
            <a:spAutoFit/>
          </a:bodyPr>
          <a:lstStyle/>
          <a:p>
            <a:r>
              <a:rPr lang="en-US" dirty="0">
                <a:solidFill>
                  <a:schemeClr val="bg1"/>
                </a:solidFill>
              </a:rPr>
              <a:t>You might have guessed that he, along with others, worried that if we teach computers to think and act too much like humans, that eventually, these computers may become smarter than humans. This could mean that some workplaces or jobs no longer require humans. </a:t>
            </a:r>
          </a:p>
        </p:txBody>
      </p:sp>
      <p:pic>
        <p:nvPicPr>
          <p:cNvPr id="4" name="Picture 3">
            <a:extLst>
              <a:ext uri="{FF2B5EF4-FFF2-40B4-BE49-F238E27FC236}">
                <a16:creationId xmlns:a16="http://schemas.microsoft.com/office/drawing/2014/main" id="{231CC958-8BE6-3A61-6E00-848C6C60C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3724" y="4402222"/>
            <a:ext cx="1948042" cy="1667927"/>
          </a:xfrm>
          <a:prstGeom prst="rect">
            <a:avLst/>
          </a:prstGeom>
        </p:spPr>
      </p:pic>
    </p:spTree>
    <p:extLst>
      <p:ext uri="{BB962C8B-B14F-4D97-AF65-F5344CB8AC3E}">
        <p14:creationId xmlns:p14="http://schemas.microsoft.com/office/powerpoint/2010/main" val="2751839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10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1" animBg="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a:extLst>
              <a:ext uri="{FF2B5EF4-FFF2-40B4-BE49-F238E27FC236}">
                <a16:creationId xmlns:a16="http://schemas.microsoft.com/office/drawing/2014/main" id="{29B14F3A-CA8A-A0DB-FA0F-C8F8997818E2}"/>
              </a:ext>
            </a:extLst>
          </p:cNvPr>
          <p:cNvSpPr/>
          <p:nvPr/>
        </p:nvSpPr>
        <p:spPr>
          <a:xfrm>
            <a:off x="-101968" y="549276"/>
            <a:ext cx="8706218" cy="866734"/>
          </a:xfrm>
          <a:prstGeom prst="snip1Rect">
            <a:avLst/>
          </a:prstGeom>
          <a:solidFill>
            <a:srgbClr val="01407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88000" tIns="108000" rIns="288000" bIns="108000" rtlCol="0" anchor="ctr"/>
          <a:lstStyle/>
          <a:p>
            <a:pPr algn="ctr"/>
            <a:endParaRPr lang="en-GB" dirty="0">
              <a:solidFill>
                <a:schemeClr val="bg1"/>
              </a:solidFill>
            </a:endParaRPr>
          </a:p>
        </p:txBody>
      </p:sp>
      <p:sp>
        <p:nvSpPr>
          <p:cNvPr id="30" name="TextBox 29">
            <a:extLst>
              <a:ext uri="{FF2B5EF4-FFF2-40B4-BE49-F238E27FC236}">
                <a16:creationId xmlns:a16="http://schemas.microsoft.com/office/drawing/2014/main" id="{BF4D7FAF-21D0-3008-2896-D7E87F99CEA2}"/>
              </a:ext>
            </a:extLst>
          </p:cNvPr>
          <p:cNvSpPr txBox="1"/>
          <p:nvPr/>
        </p:nvSpPr>
        <p:spPr>
          <a:xfrm>
            <a:off x="776195" y="744116"/>
            <a:ext cx="7607499" cy="553998"/>
          </a:xfrm>
          <a:prstGeom prst="rect">
            <a:avLst/>
          </a:prstGeom>
          <a:noFill/>
        </p:spPr>
        <p:txBody>
          <a:bodyPr wrap="square" lIns="0">
            <a:spAutoFit/>
          </a:bodyPr>
          <a:lstStyle/>
          <a:p>
            <a:r>
              <a:rPr lang="en-GB" sz="3000" b="1" dirty="0">
                <a:solidFill>
                  <a:schemeClr val="bg1"/>
                </a:solidFill>
              </a:rPr>
              <a:t>Advantages and Disadvantages of Using AI</a:t>
            </a:r>
            <a:endParaRPr lang="en-IC" sz="3000" b="1" dirty="0">
              <a:solidFill>
                <a:schemeClr val="bg1"/>
              </a:solidFill>
            </a:endParaRPr>
          </a:p>
        </p:txBody>
      </p:sp>
      <p:sp>
        <p:nvSpPr>
          <p:cNvPr id="3" name="Text 2">
            <a:extLst>
              <a:ext uri="{FF2B5EF4-FFF2-40B4-BE49-F238E27FC236}">
                <a16:creationId xmlns:a16="http://schemas.microsoft.com/office/drawing/2014/main" id="{B437F49F-C9F9-7E62-E3CF-7B48A73F68EB}"/>
              </a:ext>
            </a:extLst>
          </p:cNvPr>
          <p:cNvSpPr/>
          <p:nvPr/>
        </p:nvSpPr>
        <p:spPr>
          <a:xfrm>
            <a:off x="755652" y="2728898"/>
            <a:ext cx="3482519" cy="3329002"/>
          </a:xfrm>
          <a:prstGeom prst="snip1Rect">
            <a:avLst>
              <a:gd name="adj" fmla="val 4335"/>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Autofit/>
          </a:bodyPr>
          <a:lstStyle/>
          <a:p>
            <a:r>
              <a:rPr lang="en-US" dirty="0">
                <a:solidFill>
                  <a:schemeClr val="tx1"/>
                </a:solidFill>
              </a:rPr>
              <a:t>List some advantages and disadvantages of using AI in our world today. It might help to think about: </a:t>
            </a:r>
          </a:p>
        </p:txBody>
      </p:sp>
      <p:sp>
        <p:nvSpPr>
          <p:cNvPr id="37" name="Text 1">
            <a:extLst>
              <a:ext uri="{FF2B5EF4-FFF2-40B4-BE49-F238E27FC236}">
                <a16:creationId xmlns:a16="http://schemas.microsoft.com/office/drawing/2014/main" id="{268DD9BF-8472-FF1C-8C92-1629AAEFFFBD}"/>
              </a:ext>
            </a:extLst>
          </p:cNvPr>
          <p:cNvSpPr txBox="1"/>
          <p:nvPr/>
        </p:nvSpPr>
        <p:spPr>
          <a:xfrm>
            <a:off x="755649" y="1625712"/>
            <a:ext cx="3482519" cy="830997"/>
          </a:xfrm>
          <a:prstGeom prst="rect">
            <a:avLst/>
          </a:prstGeom>
          <a:noFill/>
        </p:spPr>
        <p:txBody>
          <a:bodyPr wrap="square" lIns="0" tIns="0" rIns="0" bIns="0">
            <a:spAutoFit/>
          </a:bodyPr>
          <a:lstStyle/>
          <a:p>
            <a:r>
              <a:rPr lang="en-US" dirty="0">
                <a:effectLst/>
              </a:rPr>
              <a:t>Look at your </a:t>
            </a:r>
            <a:r>
              <a:rPr lang="en-US" b="1" dirty="0">
                <a:effectLst/>
              </a:rPr>
              <a:t>Advantages and Disadvantages of Using AI Activity Sheet</a:t>
            </a:r>
            <a:r>
              <a:rPr lang="en-US" dirty="0">
                <a:effectLst/>
              </a:rPr>
              <a:t>.</a:t>
            </a:r>
          </a:p>
        </p:txBody>
      </p:sp>
      <p:sp>
        <p:nvSpPr>
          <p:cNvPr id="6" name="TextBox 5">
            <a:extLst>
              <a:ext uri="{FF2B5EF4-FFF2-40B4-BE49-F238E27FC236}">
                <a16:creationId xmlns:a16="http://schemas.microsoft.com/office/drawing/2014/main" id="{27F6B6AF-835A-7D2C-92F2-2C93FDD1E06A}"/>
              </a:ext>
            </a:extLst>
          </p:cNvPr>
          <p:cNvSpPr txBox="1"/>
          <p:nvPr/>
        </p:nvSpPr>
        <p:spPr>
          <a:xfrm>
            <a:off x="755649" y="4163615"/>
            <a:ext cx="3373665" cy="1754326"/>
          </a:xfrm>
          <a:prstGeom prst="rect">
            <a:avLst/>
          </a:prstGeom>
          <a:noFill/>
        </p:spPr>
        <p:txBody>
          <a:bodyPr wrap="square" rtlCol="0">
            <a:spAutoFit/>
          </a:bodyPr>
          <a:lstStyle/>
          <a:p>
            <a:pPr marL="457200" lvl="0" indent="-342900">
              <a:buClr>
                <a:srgbClr val="7868AC"/>
              </a:buClr>
              <a:buSzPts val="1800"/>
              <a:buChar char="●"/>
            </a:pPr>
            <a:r>
              <a:rPr lang="en-GB" dirty="0">
                <a:solidFill>
                  <a:schemeClr val="dk1"/>
                </a:solidFill>
              </a:rPr>
              <a:t>what you have learnt about AI so far;</a:t>
            </a:r>
          </a:p>
          <a:p>
            <a:pPr marL="457200" lvl="0" indent="-342900">
              <a:buClr>
                <a:srgbClr val="7868AC"/>
              </a:buClr>
              <a:buSzPts val="1800"/>
              <a:buChar char="●"/>
            </a:pPr>
            <a:r>
              <a:rPr lang="en-GB" dirty="0">
                <a:solidFill>
                  <a:schemeClr val="dk1"/>
                </a:solidFill>
              </a:rPr>
              <a:t>the positives of using AI;</a:t>
            </a:r>
          </a:p>
          <a:p>
            <a:pPr marL="457200" lvl="0" indent="-342900">
              <a:buClr>
                <a:srgbClr val="7868AC"/>
              </a:buClr>
              <a:buSzPts val="1800"/>
              <a:buChar char="●"/>
            </a:pPr>
            <a:r>
              <a:rPr lang="en-GB" dirty="0">
                <a:solidFill>
                  <a:schemeClr val="dk1"/>
                </a:solidFill>
              </a:rPr>
              <a:t>the negatives of using AI;</a:t>
            </a:r>
          </a:p>
          <a:p>
            <a:pPr marL="457200" lvl="0" indent="-342900">
              <a:buClr>
                <a:srgbClr val="7868AC"/>
              </a:buClr>
              <a:buSzPts val="1800"/>
              <a:buChar char="●"/>
            </a:pPr>
            <a:r>
              <a:rPr lang="en-GB" dirty="0">
                <a:solidFill>
                  <a:schemeClr val="dk1"/>
                </a:solidFill>
              </a:rPr>
              <a:t>how you use AI as an individual.</a:t>
            </a:r>
          </a:p>
        </p:txBody>
      </p:sp>
      <p:sp>
        <p:nvSpPr>
          <p:cNvPr id="4" name="Rectangle 3">
            <a:extLst>
              <a:ext uri="{FF2B5EF4-FFF2-40B4-BE49-F238E27FC236}">
                <a16:creationId xmlns:a16="http://schemas.microsoft.com/office/drawing/2014/main" id="{3C54C6FB-3AF8-C25F-3E08-BE1C5E9B15F8}"/>
              </a:ext>
            </a:extLst>
          </p:cNvPr>
          <p:cNvSpPr/>
          <p:nvPr/>
        </p:nvSpPr>
        <p:spPr>
          <a:xfrm>
            <a:off x="4807155" y="1536463"/>
            <a:ext cx="3392507" cy="4772262"/>
          </a:xfrm>
          <a:prstGeom prst="rect">
            <a:avLst/>
          </a:prstGeom>
          <a:blipFill>
            <a:blip r:embed="rId2"/>
            <a:srcRect/>
            <a:stretch>
              <a:fillRect l="276" r="276"/>
            </a:stretch>
          </a:blip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Autofit/>
          </a:bodyPr>
          <a:lstStyle/>
          <a:p>
            <a:endParaRPr lang="en-IC">
              <a:solidFill>
                <a:schemeClr val="tx1"/>
              </a:solidFill>
            </a:endParaRPr>
          </a:p>
        </p:txBody>
      </p:sp>
    </p:spTree>
    <p:extLst>
      <p:ext uri="{BB962C8B-B14F-4D97-AF65-F5344CB8AC3E}">
        <p14:creationId xmlns:p14="http://schemas.microsoft.com/office/powerpoint/2010/main" val="449804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a:extLst>
              <a:ext uri="{FF2B5EF4-FFF2-40B4-BE49-F238E27FC236}">
                <a16:creationId xmlns:a16="http://schemas.microsoft.com/office/drawing/2014/main" id="{29B14F3A-CA8A-A0DB-FA0F-C8F8997818E2}"/>
              </a:ext>
            </a:extLst>
          </p:cNvPr>
          <p:cNvSpPr/>
          <p:nvPr/>
        </p:nvSpPr>
        <p:spPr>
          <a:xfrm>
            <a:off x="-101968" y="549276"/>
            <a:ext cx="5588368" cy="866734"/>
          </a:xfrm>
          <a:prstGeom prst="snip1Rect">
            <a:avLst/>
          </a:prstGeom>
          <a:solidFill>
            <a:srgbClr val="01407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88000" tIns="108000" rIns="288000" bIns="108000" rtlCol="0" anchor="ctr"/>
          <a:lstStyle/>
          <a:p>
            <a:pPr algn="ctr"/>
            <a:endParaRPr lang="en-GB" dirty="0">
              <a:solidFill>
                <a:schemeClr val="bg1"/>
              </a:solidFill>
            </a:endParaRPr>
          </a:p>
        </p:txBody>
      </p:sp>
      <p:sp>
        <p:nvSpPr>
          <p:cNvPr id="30" name="TextBox 29">
            <a:extLst>
              <a:ext uri="{FF2B5EF4-FFF2-40B4-BE49-F238E27FC236}">
                <a16:creationId xmlns:a16="http://schemas.microsoft.com/office/drawing/2014/main" id="{BF4D7FAF-21D0-3008-2896-D7E87F99CEA2}"/>
              </a:ext>
            </a:extLst>
          </p:cNvPr>
          <p:cNvSpPr txBox="1"/>
          <p:nvPr/>
        </p:nvSpPr>
        <p:spPr>
          <a:xfrm>
            <a:off x="776195" y="659478"/>
            <a:ext cx="7632699" cy="646331"/>
          </a:xfrm>
          <a:prstGeom prst="rect">
            <a:avLst/>
          </a:prstGeom>
          <a:noFill/>
        </p:spPr>
        <p:txBody>
          <a:bodyPr wrap="square" lIns="0">
            <a:spAutoFit/>
          </a:bodyPr>
          <a:lstStyle/>
          <a:p>
            <a:r>
              <a:rPr lang="en-GB" sz="3600" b="1" dirty="0">
                <a:solidFill>
                  <a:schemeClr val="bg1"/>
                </a:solidFill>
              </a:rPr>
              <a:t>How Is AI Evolving?</a:t>
            </a:r>
            <a:endParaRPr lang="en-IC" sz="3600" b="1" dirty="0">
              <a:solidFill>
                <a:schemeClr val="bg1"/>
              </a:solidFill>
            </a:endParaRPr>
          </a:p>
        </p:txBody>
      </p:sp>
      <p:sp>
        <p:nvSpPr>
          <p:cNvPr id="4" name="AI">
            <a:extLst>
              <a:ext uri="{FF2B5EF4-FFF2-40B4-BE49-F238E27FC236}">
                <a16:creationId xmlns:a16="http://schemas.microsoft.com/office/drawing/2014/main" id="{AA86AFC3-84BB-6FF6-33E2-B529466FFCD5}"/>
              </a:ext>
            </a:extLst>
          </p:cNvPr>
          <p:cNvSpPr/>
          <p:nvPr/>
        </p:nvSpPr>
        <p:spPr>
          <a:xfrm>
            <a:off x="2003612" y="701933"/>
            <a:ext cx="6935988" cy="5715838"/>
          </a:xfrm>
          <a:prstGeom prst="roundRect">
            <a:avLst>
              <a:gd name="adj" fmla="val 4315"/>
            </a:avLst>
          </a:prstGeom>
          <a:blipFill>
            <a:blip r:embed="rId2" cstate="screen">
              <a:extLst>
                <a:ext uri="{28A0092B-C50C-407E-A947-70E740481C1C}">
                  <a14:useLocalDpi xmlns:a14="http://schemas.microsoft.com/office/drawing/2010/main"/>
                </a:ext>
              </a:extLst>
            </a:blip>
            <a:srcRect/>
            <a:stretch>
              <a:fillRect t="18094" b="2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3" name="Text 2">
            <a:extLst>
              <a:ext uri="{FF2B5EF4-FFF2-40B4-BE49-F238E27FC236}">
                <a16:creationId xmlns:a16="http://schemas.microsoft.com/office/drawing/2014/main" id="{B437F49F-C9F9-7E62-E3CF-7B48A73F68EB}"/>
              </a:ext>
            </a:extLst>
          </p:cNvPr>
          <p:cNvSpPr/>
          <p:nvPr/>
        </p:nvSpPr>
        <p:spPr>
          <a:xfrm>
            <a:off x="776196" y="1662878"/>
            <a:ext cx="3795804" cy="3045895"/>
          </a:xfrm>
          <a:prstGeom prst="snip1Rect">
            <a:avLst>
              <a:gd name="adj" fmla="val 3912"/>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lvl="0"/>
            <a:r>
              <a:rPr lang="en-GB" dirty="0">
                <a:solidFill>
                  <a:schemeClr val="tx1"/>
                </a:solidFill>
              </a:rPr>
              <a:t>AI technology is constantly evolving and scientists continue to work on something called </a:t>
            </a:r>
            <a:r>
              <a:rPr lang="en-GB" b="1" dirty="0">
                <a:solidFill>
                  <a:schemeClr val="tx1"/>
                </a:solidFill>
              </a:rPr>
              <a:t>machine perception. </a:t>
            </a:r>
            <a:r>
              <a:rPr lang="en-GB" dirty="0">
                <a:solidFill>
                  <a:schemeClr val="tx1"/>
                </a:solidFill>
              </a:rPr>
              <a:t>As part of this, scientists want the machines to be able to understand in a more human-like way, reacting to certain situations by using sensors to detect smells, taste, touch and what they hear.</a:t>
            </a:r>
          </a:p>
        </p:txBody>
      </p:sp>
    </p:spTree>
    <p:extLst>
      <p:ext uri="{BB962C8B-B14F-4D97-AF65-F5344CB8AC3E}">
        <p14:creationId xmlns:p14="http://schemas.microsoft.com/office/powerpoint/2010/main" val="1649349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6" presetClass="emph" presetSubtype="0"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childTnLst>
                          </p:cTn>
                        </p:par>
                        <p:par>
                          <p:cTn id="10" fill="hold">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50" fill="hold"/>
                                        <p:tgtEl>
                                          <p:spTgt spid="3"/>
                                        </p:tgtEl>
                                        <p:attrNameLst>
                                          <p:attrName>ppt_w</p:attrName>
                                        </p:attrNameLst>
                                      </p:cBhvr>
                                      <p:tavLst>
                                        <p:tav tm="0">
                                          <p:val>
                                            <p:fltVal val="0"/>
                                          </p:val>
                                        </p:tav>
                                        <p:tav tm="100000">
                                          <p:val>
                                            <p:strVal val="#ppt_w"/>
                                          </p:val>
                                        </p:tav>
                                      </p:tavLst>
                                    </p:anim>
                                    <p:anim calcmode="lin" valueType="num">
                                      <p:cBhvr>
                                        <p:cTn id="14" dur="250" fill="hold"/>
                                        <p:tgtEl>
                                          <p:spTgt spid="3"/>
                                        </p:tgtEl>
                                        <p:attrNameLst>
                                          <p:attrName>ppt_h</p:attrName>
                                        </p:attrNameLst>
                                      </p:cBhvr>
                                      <p:tavLst>
                                        <p:tav tm="0">
                                          <p:val>
                                            <p:fltVal val="0"/>
                                          </p:val>
                                        </p:tav>
                                        <p:tav tm="100000">
                                          <p:val>
                                            <p:strVal val="#ppt_h"/>
                                          </p:val>
                                        </p:tav>
                                      </p:tavLst>
                                    </p:anim>
                                    <p:animEffect transition="in" filter="fade">
                                      <p:cBhvr>
                                        <p:cTn id="15"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a:extLst>
              <a:ext uri="{FF2B5EF4-FFF2-40B4-BE49-F238E27FC236}">
                <a16:creationId xmlns:a16="http://schemas.microsoft.com/office/drawing/2014/main" id="{29B14F3A-CA8A-A0DB-FA0F-C8F8997818E2}"/>
              </a:ext>
            </a:extLst>
          </p:cNvPr>
          <p:cNvSpPr/>
          <p:nvPr/>
        </p:nvSpPr>
        <p:spPr>
          <a:xfrm>
            <a:off x="-101966" y="549276"/>
            <a:ext cx="3708766" cy="866734"/>
          </a:xfrm>
          <a:prstGeom prst="snip1Rect">
            <a:avLst/>
          </a:prstGeom>
          <a:solidFill>
            <a:srgbClr val="01407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88000" tIns="108000" rIns="288000" bIns="108000" rtlCol="0" anchor="ctr"/>
          <a:lstStyle/>
          <a:p>
            <a:pPr algn="ctr"/>
            <a:endParaRPr lang="en-GB" dirty="0">
              <a:solidFill>
                <a:schemeClr val="bg1"/>
              </a:solidFill>
            </a:endParaRPr>
          </a:p>
        </p:txBody>
      </p:sp>
      <p:sp>
        <p:nvSpPr>
          <p:cNvPr id="30" name="TextBox 29">
            <a:extLst>
              <a:ext uri="{FF2B5EF4-FFF2-40B4-BE49-F238E27FC236}">
                <a16:creationId xmlns:a16="http://schemas.microsoft.com/office/drawing/2014/main" id="{BF4D7FAF-21D0-3008-2896-D7E87F99CEA2}"/>
              </a:ext>
            </a:extLst>
          </p:cNvPr>
          <p:cNvSpPr txBox="1"/>
          <p:nvPr/>
        </p:nvSpPr>
        <p:spPr>
          <a:xfrm>
            <a:off x="776196" y="659478"/>
            <a:ext cx="3004776" cy="646331"/>
          </a:xfrm>
          <a:prstGeom prst="rect">
            <a:avLst/>
          </a:prstGeom>
          <a:noFill/>
        </p:spPr>
        <p:txBody>
          <a:bodyPr wrap="square" lIns="0">
            <a:spAutoFit/>
          </a:bodyPr>
          <a:lstStyle/>
          <a:p>
            <a:r>
              <a:rPr lang="en-GB" sz="3600" b="1" dirty="0">
                <a:solidFill>
                  <a:schemeClr val="bg1"/>
                </a:solidFill>
                <a:latin typeface="Twinkl" pitchFamily="2" charset="77"/>
              </a:rPr>
              <a:t>AI Safety</a:t>
            </a:r>
            <a:endParaRPr lang="en-IC" sz="3600" b="1" dirty="0">
              <a:solidFill>
                <a:schemeClr val="bg1"/>
              </a:solidFill>
              <a:latin typeface="Twinkl" pitchFamily="2" charset="77"/>
            </a:endParaRPr>
          </a:p>
        </p:txBody>
      </p:sp>
      <p:sp>
        <p:nvSpPr>
          <p:cNvPr id="9" name="Text 2">
            <a:extLst>
              <a:ext uri="{FF2B5EF4-FFF2-40B4-BE49-F238E27FC236}">
                <a16:creationId xmlns:a16="http://schemas.microsoft.com/office/drawing/2014/main" id="{CED136E5-6681-3017-3172-C479758E4D3E}"/>
              </a:ext>
            </a:extLst>
          </p:cNvPr>
          <p:cNvSpPr/>
          <p:nvPr/>
        </p:nvSpPr>
        <p:spPr>
          <a:xfrm>
            <a:off x="755652" y="1610116"/>
            <a:ext cx="5974662" cy="3721672"/>
          </a:xfrm>
          <a:prstGeom prst="snip1Rect">
            <a:avLst>
              <a:gd name="adj" fmla="val 3439"/>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Autofit/>
          </a:bodyPr>
          <a:lstStyle/>
          <a:p>
            <a:pPr marL="0" lvl="0" indent="0" algn="l" rtl="0">
              <a:spcBef>
                <a:spcPts val="0"/>
              </a:spcBef>
              <a:spcAft>
                <a:spcPts val="0"/>
              </a:spcAft>
              <a:buNone/>
            </a:pPr>
            <a:r>
              <a:rPr lang="en-GB" dirty="0">
                <a:solidFill>
                  <a:schemeClr val="tx1"/>
                </a:solidFill>
              </a:rPr>
              <a:t>AI is a fast-developing technology. It is appearing more frequently in our everyday lives, so it is important to keep ourselves safe when we use it. Here are some tips to help you stay safe when using AI technology:</a:t>
            </a:r>
          </a:p>
        </p:txBody>
      </p:sp>
      <p:sp>
        <p:nvSpPr>
          <p:cNvPr id="11" name="TextBox 10">
            <a:extLst>
              <a:ext uri="{FF2B5EF4-FFF2-40B4-BE49-F238E27FC236}">
                <a16:creationId xmlns:a16="http://schemas.microsoft.com/office/drawing/2014/main" id="{E74D77DD-7D4B-943B-3033-991DA64E07C8}"/>
              </a:ext>
            </a:extLst>
          </p:cNvPr>
          <p:cNvSpPr txBox="1"/>
          <p:nvPr/>
        </p:nvSpPr>
        <p:spPr>
          <a:xfrm>
            <a:off x="764163" y="2939560"/>
            <a:ext cx="5282410" cy="2308324"/>
          </a:xfrm>
          <a:prstGeom prst="rect">
            <a:avLst/>
          </a:prstGeom>
          <a:noFill/>
        </p:spPr>
        <p:txBody>
          <a:bodyPr wrap="square" rtlCol="0">
            <a:spAutoFit/>
          </a:bodyPr>
          <a:lstStyle/>
          <a:p>
            <a:pPr marL="457200" lvl="0" indent="-342900">
              <a:buClr>
                <a:srgbClr val="7868AC"/>
              </a:buClr>
              <a:buSzPts val="1800"/>
              <a:buChar char="●"/>
            </a:pPr>
            <a:r>
              <a:rPr lang="en-GB" dirty="0">
                <a:solidFill>
                  <a:schemeClr val="dk1"/>
                </a:solidFill>
              </a:rPr>
              <a:t>Only use AI technology that a trusted adult has given you permission to use.</a:t>
            </a:r>
          </a:p>
          <a:p>
            <a:pPr marL="457200" lvl="0" indent="-342900">
              <a:buClr>
                <a:srgbClr val="7868AC"/>
              </a:buClr>
              <a:buSzPts val="1800"/>
              <a:buChar char="●"/>
            </a:pPr>
            <a:r>
              <a:rPr lang="en-GB" dirty="0">
                <a:solidFill>
                  <a:schemeClr val="dk1"/>
                </a:solidFill>
              </a:rPr>
              <a:t>Do not share personal information with AI systems, such as your name, address or phone number.</a:t>
            </a:r>
          </a:p>
          <a:p>
            <a:pPr marL="457200" lvl="0" indent="-342900">
              <a:buClr>
                <a:srgbClr val="7868AC"/>
              </a:buClr>
              <a:buSzPts val="1800"/>
              <a:buChar char="●"/>
            </a:pPr>
            <a:r>
              <a:rPr lang="en-GB" dirty="0">
                <a:solidFill>
                  <a:schemeClr val="dk1"/>
                </a:solidFill>
              </a:rPr>
              <a:t>AI systems are not perfect and can make mistakes, so always double-check information you receive from them.</a:t>
            </a:r>
            <a:endParaRPr lang="en-GB" dirty="0"/>
          </a:p>
        </p:txBody>
      </p:sp>
      <p:pic>
        <p:nvPicPr>
          <p:cNvPr id="12" name="Boy">
            <a:extLst>
              <a:ext uri="{FF2B5EF4-FFF2-40B4-BE49-F238E27FC236}">
                <a16:creationId xmlns:a16="http://schemas.microsoft.com/office/drawing/2014/main" id="{AD460254-F452-1785-A5CF-6DA97B9214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55084" y="1526212"/>
            <a:ext cx="3141401" cy="5335666"/>
          </a:xfrm>
          <a:prstGeom prst="rect">
            <a:avLst/>
          </a:prstGeom>
        </p:spPr>
      </p:pic>
      <p:sp>
        <p:nvSpPr>
          <p:cNvPr id="14" name="Text 3">
            <a:extLst>
              <a:ext uri="{FF2B5EF4-FFF2-40B4-BE49-F238E27FC236}">
                <a16:creationId xmlns:a16="http://schemas.microsoft.com/office/drawing/2014/main" id="{2D9138F7-30E1-4740-4FB0-6FB6E79BB988}"/>
              </a:ext>
            </a:extLst>
          </p:cNvPr>
          <p:cNvSpPr/>
          <p:nvPr/>
        </p:nvSpPr>
        <p:spPr>
          <a:xfrm>
            <a:off x="755650" y="1611522"/>
            <a:ext cx="7632425" cy="869181"/>
          </a:xfrm>
          <a:prstGeom prst="roundRect">
            <a:avLst>
              <a:gd name="adj" fmla="val 19487"/>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dirty="0"/>
              <a:t>Remember, if you see anything that makes you feel uncomfortable online or on a device:</a:t>
            </a:r>
          </a:p>
        </p:txBody>
      </p:sp>
      <p:sp>
        <p:nvSpPr>
          <p:cNvPr id="16" name="Students">
            <a:extLst>
              <a:ext uri="{FF2B5EF4-FFF2-40B4-BE49-F238E27FC236}">
                <a16:creationId xmlns:a16="http://schemas.microsoft.com/office/drawing/2014/main" id="{C108D5C5-9028-08F8-6078-C6488359AD88}"/>
              </a:ext>
            </a:extLst>
          </p:cNvPr>
          <p:cNvSpPr/>
          <p:nvPr/>
        </p:nvSpPr>
        <p:spPr>
          <a:xfrm>
            <a:off x="450000" y="1960936"/>
            <a:ext cx="8244000" cy="4449016"/>
          </a:xfrm>
          <a:prstGeom prst="roundRect">
            <a:avLst>
              <a:gd name="adj" fmla="val 3323"/>
            </a:avLst>
          </a:prstGeom>
          <a:blipFill>
            <a:blip r:embed="rId3" cstate="screen">
              <a:extLst>
                <a:ext uri="{28A0092B-C50C-407E-A947-70E740481C1C}">
                  <a14:useLocalDpi xmlns:a14="http://schemas.microsoft.com/office/drawing/2010/main"/>
                </a:ext>
              </a:extLst>
            </a:blip>
            <a:srcRect/>
            <a:stretch>
              <a:fillRect t="59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17" name="TextBox 16">
            <a:extLst>
              <a:ext uri="{FF2B5EF4-FFF2-40B4-BE49-F238E27FC236}">
                <a16:creationId xmlns:a16="http://schemas.microsoft.com/office/drawing/2014/main" id="{7F0995F9-DBF0-D5D8-2D97-300F4EF7A152}"/>
              </a:ext>
            </a:extLst>
          </p:cNvPr>
          <p:cNvSpPr txBox="1"/>
          <p:nvPr/>
        </p:nvSpPr>
        <p:spPr>
          <a:xfrm>
            <a:off x="764162" y="4757023"/>
            <a:ext cx="3115859" cy="1665120"/>
          </a:xfrm>
          <a:prstGeom prst="snip2SameRect">
            <a:avLst>
              <a:gd name="adj1" fmla="val 7980"/>
              <a:gd name="adj2" fmla="val 0"/>
            </a:avLst>
          </a:prstGeom>
          <a:solidFill>
            <a:srgbClr val="01407D"/>
          </a:solidFill>
        </p:spPr>
        <p:txBody>
          <a:bodyPr wrap="square" lIns="108000" tIns="108000" rIns="108000" bIns="108000">
            <a:spAutoFit/>
          </a:bodyPr>
          <a:lstStyle/>
          <a:p>
            <a:pPr marL="0" lvl="0" indent="0" algn="l" rtl="0">
              <a:spcBef>
                <a:spcPts val="0"/>
              </a:spcBef>
              <a:spcAft>
                <a:spcPts val="0"/>
              </a:spcAft>
              <a:buNone/>
            </a:pPr>
            <a:r>
              <a:rPr lang="en-GB" b="1" dirty="0">
                <a:solidFill>
                  <a:schemeClr val="bg1"/>
                </a:solidFill>
              </a:rPr>
              <a:t>Report</a:t>
            </a:r>
          </a:p>
          <a:p>
            <a:pPr marL="0" lvl="0" indent="0" algn="l" rtl="0">
              <a:spcBef>
                <a:spcPts val="0"/>
              </a:spcBef>
              <a:spcAft>
                <a:spcPts val="0"/>
              </a:spcAft>
              <a:buNone/>
            </a:pPr>
            <a:r>
              <a:rPr lang="en-GB" dirty="0">
                <a:solidFill>
                  <a:schemeClr val="bg1"/>
                </a:solidFill>
              </a:rPr>
              <a:t>Report via the online site that you experienced it on. Tell a trusted adult about it and ask for help.</a:t>
            </a:r>
          </a:p>
        </p:txBody>
      </p:sp>
      <p:sp>
        <p:nvSpPr>
          <p:cNvPr id="18" name="TextBox 17">
            <a:extLst>
              <a:ext uri="{FF2B5EF4-FFF2-40B4-BE49-F238E27FC236}">
                <a16:creationId xmlns:a16="http://schemas.microsoft.com/office/drawing/2014/main" id="{74C49109-5F31-E01C-93A0-90C69F1FCA10}"/>
              </a:ext>
            </a:extLst>
          </p:cNvPr>
          <p:cNvSpPr txBox="1"/>
          <p:nvPr/>
        </p:nvSpPr>
        <p:spPr>
          <a:xfrm>
            <a:off x="3936709" y="5332453"/>
            <a:ext cx="2044940" cy="1089690"/>
          </a:xfrm>
          <a:prstGeom prst="snip2SameRect">
            <a:avLst>
              <a:gd name="adj1" fmla="val 7980"/>
              <a:gd name="adj2" fmla="val 0"/>
            </a:avLst>
          </a:prstGeom>
          <a:solidFill>
            <a:srgbClr val="01407D"/>
          </a:solidFill>
        </p:spPr>
        <p:txBody>
          <a:bodyPr wrap="square" lIns="108000" tIns="108000" rIns="108000" bIns="108000">
            <a:spAutoFit/>
          </a:bodyPr>
          <a:lstStyle/>
          <a:p>
            <a:pPr marL="0" lvl="0" indent="0" algn="l" rtl="0">
              <a:spcBef>
                <a:spcPts val="0"/>
              </a:spcBef>
              <a:spcAft>
                <a:spcPts val="0"/>
              </a:spcAft>
              <a:buClr>
                <a:schemeClr val="dk1"/>
              </a:buClr>
              <a:buSzPts val="1100"/>
              <a:buFont typeface="Arial"/>
              <a:buNone/>
            </a:pPr>
            <a:r>
              <a:rPr lang="en-GB" b="1" dirty="0">
                <a:solidFill>
                  <a:schemeClr val="bg1"/>
                </a:solidFill>
              </a:rPr>
              <a:t>Save</a:t>
            </a:r>
          </a:p>
          <a:p>
            <a:pPr marL="0" lvl="0" indent="0" algn="l" rtl="0">
              <a:spcBef>
                <a:spcPts val="0"/>
              </a:spcBef>
              <a:spcAft>
                <a:spcPts val="0"/>
              </a:spcAft>
              <a:buClr>
                <a:schemeClr val="dk1"/>
              </a:buClr>
              <a:buSzPts val="1100"/>
              <a:buFont typeface="Arial"/>
              <a:buNone/>
            </a:pPr>
            <a:r>
              <a:rPr lang="en-GB" dirty="0">
                <a:solidFill>
                  <a:schemeClr val="bg1"/>
                </a:solidFill>
              </a:rPr>
              <a:t>Keep evidence; take screenshots.</a:t>
            </a:r>
          </a:p>
        </p:txBody>
      </p:sp>
      <p:sp>
        <p:nvSpPr>
          <p:cNvPr id="19" name="TextBox 18">
            <a:extLst>
              <a:ext uri="{FF2B5EF4-FFF2-40B4-BE49-F238E27FC236}">
                <a16:creationId xmlns:a16="http://schemas.microsoft.com/office/drawing/2014/main" id="{F0E40E73-4103-1F2F-9A16-4FE8395128EB}"/>
              </a:ext>
            </a:extLst>
          </p:cNvPr>
          <p:cNvSpPr txBox="1"/>
          <p:nvPr/>
        </p:nvSpPr>
        <p:spPr>
          <a:xfrm>
            <a:off x="6038336" y="5332453"/>
            <a:ext cx="2349739" cy="1089690"/>
          </a:xfrm>
          <a:prstGeom prst="snip2SameRect">
            <a:avLst>
              <a:gd name="adj1" fmla="val 7980"/>
              <a:gd name="adj2" fmla="val 0"/>
            </a:avLst>
          </a:prstGeom>
          <a:solidFill>
            <a:srgbClr val="01407D"/>
          </a:solidFill>
        </p:spPr>
        <p:txBody>
          <a:bodyPr wrap="square" lIns="108000" tIns="108000" rIns="108000" bIns="108000">
            <a:spAutoFit/>
          </a:bodyPr>
          <a:lstStyle/>
          <a:p>
            <a:pPr marL="0" lvl="0" indent="0" algn="l" rtl="0">
              <a:spcBef>
                <a:spcPts val="0"/>
              </a:spcBef>
              <a:spcAft>
                <a:spcPts val="0"/>
              </a:spcAft>
              <a:buClr>
                <a:schemeClr val="dk1"/>
              </a:buClr>
              <a:buSzPts val="1100"/>
              <a:buFont typeface="Arial"/>
              <a:buNone/>
            </a:pPr>
            <a:r>
              <a:rPr lang="en-GB" b="1" dirty="0">
                <a:solidFill>
                  <a:schemeClr val="bg1"/>
                </a:solidFill>
              </a:rPr>
              <a:t>Stop</a:t>
            </a:r>
          </a:p>
          <a:p>
            <a:pPr marL="0" lvl="0" indent="0" algn="l" rtl="0">
              <a:spcBef>
                <a:spcPts val="0"/>
              </a:spcBef>
              <a:spcAft>
                <a:spcPts val="0"/>
              </a:spcAft>
              <a:buClr>
                <a:schemeClr val="dk1"/>
              </a:buClr>
              <a:buSzPts val="1100"/>
              <a:buFont typeface="Arial"/>
              <a:buNone/>
            </a:pPr>
            <a:r>
              <a:rPr lang="en-GB" dirty="0">
                <a:solidFill>
                  <a:schemeClr val="bg1"/>
                </a:solidFill>
              </a:rPr>
              <a:t>Stop using the device immediately.</a:t>
            </a:r>
          </a:p>
        </p:txBody>
      </p:sp>
    </p:spTree>
    <p:extLst>
      <p:ext uri="{BB962C8B-B14F-4D97-AF65-F5344CB8AC3E}">
        <p14:creationId xmlns:p14="http://schemas.microsoft.com/office/powerpoint/2010/main" val="1379638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50"/>
                                        <p:tgtEl>
                                          <p:spTgt spid="9"/>
                                        </p:tgtEl>
                                      </p:cBhvr>
                                    </p:animEffect>
                                    <p:set>
                                      <p:cBhvr>
                                        <p:cTn id="12" dur="1" fill="hold">
                                          <p:stCondLst>
                                            <p:cond delay="249"/>
                                          </p:stCondLst>
                                        </p:cTn>
                                        <p:tgtEl>
                                          <p:spTgt spid="9"/>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250"/>
                                        <p:tgtEl>
                                          <p:spTgt spid="12"/>
                                        </p:tgtEl>
                                      </p:cBhvr>
                                    </p:animEffect>
                                    <p:set>
                                      <p:cBhvr>
                                        <p:cTn id="15" dur="1" fill="hold">
                                          <p:stCondLst>
                                            <p:cond delay="249"/>
                                          </p:stCondLst>
                                        </p:cTn>
                                        <p:tgtEl>
                                          <p:spTgt spid="12"/>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50"/>
                                        <p:tgtEl>
                                          <p:spTgt spid="11"/>
                                        </p:tgtEl>
                                      </p:cBhvr>
                                    </p:animEffect>
                                    <p:set>
                                      <p:cBhvr>
                                        <p:cTn id="18" dur="1" fill="hold">
                                          <p:stCondLst>
                                            <p:cond delay="249"/>
                                          </p:stCondLst>
                                        </p:cTn>
                                        <p:tgtEl>
                                          <p:spTgt spid="11"/>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500"/>
                            </p:stCondLst>
                            <p:childTnLst>
                              <p:par>
                                <p:cTn id="26" presetID="42" presetClass="entr" presetSubtype="0" fill="hold" grpId="0" nodeType="afterEffect">
                                  <p:stCondLst>
                                    <p:cond delay="5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anim calcmode="lin" valueType="num">
                                      <p:cBhvr>
                                        <p:cTn id="29" dur="500" fill="hold"/>
                                        <p:tgtEl>
                                          <p:spTgt spid="17"/>
                                        </p:tgtEl>
                                        <p:attrNameLst>
                                          <p:attrName>ppt_x</p:attrName>
                                        </p:attrNameLst>
                                      </p:cBhvr>
                                      <p:tavLst>
                                        <p:tav tm="0">
                                          <p:val>
                                            <p:strVal val="#ppt_x"/>
                                          </p:val>
                                        </p:tav>
                                        <p:tav tm="100000">
                                          <p:val>
                                            <p:strVal val="#ppt_x"/>
                                          </p:val>
                                        </p:tav>
                                      </p:tavLst>
                                    </p:anim>
                                    <p:anim calcmode="lin" valueType="num">
                                      <p:cBhvr>
                                        <p:cTn id="30" dur="500" fill="hold"/>
                                        <p:tgtEl>
                                          <p:spTgt spid="17"/>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42" presetClass="entr" presetSubtype="0" fill="hold" grpId="0" nodeType="afterEffect">
                                  <p:stCondLst>
                                    <p:cond delay="50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grpId="0" nodeType="afterEffect">
                                  <p:stCondLst>
                                    <p:cond delay="50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anim calcmode="lin" valueType="num">
                                      <p:cBhvr>
                                        <p:cTn id="41" dur="500" fill="hold"/>
                                        <p:tgtEl>
                                          <p:spTgt spid="19"/>
                                        </p:tgtEl>
                                        <p:attrNameLst>
                                          <p:attrName>ppt_x</p:attrName>
                                        </p:attrNameLst>
                                      </p:cBhvr>
                                      <p:tavLst>
                                        <p:tav tm="0">
                                          <p:val>
                                            <p:strVal val="#ppt_x"/>
                                          </p:val>
                                        </p:tav>
                                        <p:tav tm="100000">
                                          <p:val>
                                            <p:strVal val="#ppt_x"/>
                                          </p:val>
                                        </p:tav>
                                      </p:tavLst>
                                    </p:anim>
                                    <p:anim calcmode="lin" valueType="num">
                                      <p:cBhvr>
                                        <p:cTn id="4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1" grpId="1"/>
      <p:bldP spid="14" grpId="0" animBg="1"/>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C18FDD-09F3-4501-D75B-F8D2E7177158}"/>
              </a:ext>
            </a:extLst>
          </p:cNvPr>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 name="TextBox 3">
            <a:extLst>
              <a:ext uri="{FF2B5EF4-FFF2-40B4-BE49-F238E27FC236}">
                <a16:creationId xmlns:a16="http://schemas.microsoft.com/office/drawing/2014/main" id="{2781B5E3-3C9A-79F6-CE02-081ED543C3ED}"/>
              </a:ext>
            </a:extLst>
          </p:cNvPr>
          <p:cNvSpPr txBox="1"/>
          <p:nvPr/>
        </p:nvSpPr>
        <p:spPr>
          <a:xfrm>
            <a:off x="755650" y="668014"/>
            <a:ext cx="7632700" cy="523220"/>
          </a:xfrm>
          <a:prstGeom prst="rect">
            <a:avLst/>
          </a:prstGeom>
          <a:noFill/>
        </p:spPr>
        <p:txBody>
          <a:bodyPr wrap="square">
            <a:spAutoFit/>
          </a:bodyPr>
          <a:lstStyle/>
          <a:p>
            <a:pPr lvl="0" algn="ctr"/>
            <a:r>
              <a:rPr lang="en-US" sz="2800" b="1" dirty="0">
                <a:solidFill>
                  <a:srgbClr val="01407D"/>
                </a:solidFill>
                <a:latin typeface="Roboto" panose="02000000000000000000" pitchFamily="2" charset="0"/>
                <a:ea typeface="Roboto" panose="02000000000000000000" pitchFamily="2" charset="0"/>
              </a:rPr>
              <a:t>Disclaimers</a:t>
            </a:r>
            <a:endParaRPr lang="en-GB" sz="2800" b="1" dirty="0">
              <a:solidFill>
                <a:srgbClr val="01407D"/>
              </a:solidFill>
            </a:endParaRPr>
          </a:p>
        </p:txBody>
      </p:sp>
      <p:grpSp>
        <p:nvGrpSpPr>
          <p:cNvPr id="5" name="Group 4">
            <a:extLst>
              <a:ext uri="{FF2B5EF4-FFF2-40B4-BE49-F238E27FC236}">
                <a16:creationId xmlns:a16="http://schemas.microsoft.com/office/drawing/2014/main" id="{EC184772-D930-548F-5A06-13F890498447}"/>
              </a:ext>
            </a:extLst>
          </p:cNvPr>
          <p:cNvGrpSpPr/>
          <p:nvPr/>
        </p:nvGrpSpPr>
        <p:grpSpPr>
          <a:xfrm>
            <a:off x="743835" y="1500325"/>
            <a:ext cx="7644513" cy="2295228"/>
            <a:chOff x="743837" y="1344834"/>
            <a:chExt cx="7644513" cy="2295228"/>
          </a:xfrm>
        </p:grpSpPr>
        <p:sp>
          <p:nvSpPr>
            <p:cNvPr id="6" name="Rectangle 5">
              <a:extLst>
                <a:ext uri="{FF2B5EF4-FFF2-40B4-BE49-F238E27FC236}">
                  <a16:creationId xmlns:a16="http://schemas.microsoft.com/office/drawing/2014/main" id="{CA500BDF-EBD7-2613-F7BA-F0A796B20103}"/>
                </a:ext>
              </a:extLst>
            </p:cNvPr>
            <p:cNvSpPr/>
            <p:nvPr/>
          </p:nvSpPr>
          <p:spPr>
            <a:xfrm>
              <a:off x="743837" y="1344834"/>
              <a:ext cx="1266195" cy="273960"/>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7" name="Rectangle 6">
              <a:extLst>
                <a:ext uri="{FF2B5EF4-FFF2-40B4-BE49-F238E27FC236}">
                  <a16:creationId xmlns:a16="http://schemas.microsoft.com/office/drawing/2014/main" id="{F684ED24-64BE-94C3-250E-B1D8AD8C87B1}"/>
                </a:ext>
              </a:extLst>
            </p:cNvPr>
            <p:cNvSpPr/>
            <p:nvPr/>
          </p:nvSpPr>
          <p:spPr>
            <a:xfrm>
              <a:off x="755650" y="1618794"/>
              <a:ext cx="7632700" cy="2021268"/>
            </a:xfrm>
            <a:prstGeom prst="rect">
              <a:avLst/>
            </a:prstGeom>
            <a:noFill/>
            <a:ln w="19050">
              <a:solidFill>
                <a:srgbClr val="9D9CCD"/>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grpSp>
        <p:nvGrpSpPr>
          <p:cNvPr id="2" name="Group 1">
            <a:extLst>
              <a:ext uri="{FF2B5EF4-FFF2-40B4-BE49-F238E27FC236}">
                <a16:creationId xmlns:a16="http://schemas.microsoft.com/office/drawing/2014/main" id="{F91AC4B9-C044-30B9-21D5-C4A98A661321}"/>
              </a:ext>
            </a:extLst>
          </p:cNvPr>
          <p:cNvGrpSpPr/>
          <p:nvPr/>
        </p:nvGrpSpPr>
        <p:grpSpPr>
          <a:xfrm>
            <a:off x="755650" y="4098101"/>
            <a:ext cx="7644513" cy="2002840"/>
            <a:chOff x="743837" y="1344834"/>
            <a:chExt cx="7644513" cy="2002840"/>
          </a:xfrm>
        </p:grpSpPr>
        <p:sp>
          <p:nvSpPr>
            <p:cNvPr id="8" name="Rectangle 7">
              <a:extLst>
                <a:ext uri="{FF2B5EF4-FFF2-40B4-BE49-F238E27FC236}">
                  <a16:creationId xmlns:a16="http://schemas.microsoft.com/office/drawing/2014/main" id="{9CDB9BB5-CC3B-1972-1422-D86248D39774}"/>
                </a:ext>
              </a:extLst>
            </p:cNvPr>
            <p:cNvSpPr/>
            <p:nvPr/>
          </p:nvSpPr>
          <p:spPr>
            <a:xfrm>
              <a:off x="743837" y="1344834"/>
              <a:ext cx="2703717" cy="273960"/>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9" name="Rectangle 8">
              <a:extLst>
                <a:ext uri="{FF2B5EF4-FFF2-40B4-BE49-F238E27FC236}">
                  <a16:creationId xmlns:a16="http://schemas.microsoft.com/office/drawing/2014/main" id="{C96AD56E-5204-6D57-0218-B4173C5963E7}"/>
                </a:ext>
              </a:extLst>
            </p:cNvPr>
            <p:cNvSpPr/>
            <p:nvPr/>
          </p:nvSpPr>
          <p:spPr>
            <a:xfrm>
              <a:off x="755650" y="1618794"/>
              <a:ext cx="7632700" cy="1728880"/>
            </a:xfrm>
            <a:prstGeom prst="rect">
              <a:avLst/>
            </a:prstGeom>
            <a:solidFill>
              <a:schemeClr val="bg1"/>
            </a:solidFill>
            <a:ln w="19050">
              <a:solidFill>
                <a:srgbClr val="9D9CCD"/>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Twinkl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Tree>
    <p:extLst>
      <p:ext uri="{BB962C8B-B14F-4D97-AF65-F5344CB8AC3E}">
        <p14:creationId xmlns:p14="http://schemas.microsoft.com/office/powerpoint/2010/main" val="2191962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334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a:extLst>
              <a:ext uri="{FF2B5EF4-FFF2-40B4-BE49-F238E27FC236}">
                <a16:creationId xmlns:a16="http://schemas.microsoft.com/office/drawing/2014/main" id="{29B14F3A-CA8A-A0DB-FA0F-C8F8997818E2}"/>
              </a:ext>
            </a:extLst>
          </p:cNvPr>
          <p:cNvSpPr/>
          <p:nvPr/>
        </p:nvSpPr>
        <p:spPr>
          <a:xfrm>
            <a:off x="-101967" y="549276"/>
            <a:ext cx="4673968" cy="866734"/>
          </a:xfrm>
          <a:prstGeom prst="snip1Rect">
            <a:avLst/>
          </a:prstGeom>
          <a:solidFill>
            <a:srgbClr val="01407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88000" tIns="108000" rIns="288000" bIns="108000" rtlCol="0" anchor="ctr"/>
          <a:lstStyle/>
          <a:p>
            <a:pPr algn="ctr"/>
            <a:endParaRPr lang="en-GB" dirty="0">
              <a:solidFill>
                <a:schemeClr val="bg1"/>
              </a:solidFill>
            </a:endParaRPr>
          </a:p>
        </p:txBody>
      </p:sp>
      <p:sp>
        <p:nvSpPr>
          <p:cNvPr id="30" name="TextBox 29">
            <a:extLst>
              <a:ext uri="{FF2B5EF4-FFF2-40B4-BE49-F238E27FC236}">
                <a16:creationId xmlns:a16="http://schemas.microsoft.com/office/drawing/2014/main" id="{BF4D7FAF-21D0-3008-2896-D7E87F99CEA2}"/>
              </a:ext>
            </a:extLst>
          </p:cNvPr>
          <p:cNvSpPr txBox="1"/>
          <p:nvPr/>
        </p:nvSpPr>
        <p:spPr>
          <a:xfrm>
            <a:off x="776196" y="659478"/>
            <a:ext cx="3795804" cy="646331"/>
          </a:xfrm>
          <a:prstGeom prst="rect">
            <a:avLst/>
          </a:prstGeom>
          <a:noFill/>
        </p:spPr>
        <p:txBody>
          <a:bodyPr wrap="square" lIns="0">
            <a:spAutoFit/>
          </a:bodyPr>
          <a:lstStyle/>
          <a:p>
            <a:r>
              <a:rPr lang="en-GB" sz="3600" b="1" dirty="0">
                <a:solidFill>
                  <a:schemeClr val="bg1"/>
                </a:solidFill>
              </a:rPr>
              <a:t>What Is AI?</a:t>
            </a:r>
            <a:endParaRPr lang="en-IC" sz="3600" b="1" dirty="0">
              <a:solidFill>
                <a:schemeClr val="bg1"/>
              </a:solidFill>
            </a:endParaRPr>
          </a:p>
        </p:txBody>
      </p:sp>
      <p:sp>
        <p:nvSpPr>
          <p:cNvPr id="35" name="TextBox 34">
            <a:extLst>
              <a:ext uri="{FF2B5EF4-FFF2-40B4-BE49-F238E27FC236}">
                <a16:creationId xmlns:a16="http://schemas.microsoft.com/office/drawing/2014/main" id="{18EACB4B-5ABA-1061-9D71-7F5BCD3616BA}"/>
              </a:ext>
            </a:extLst>
          </p:cNvPr>
          <p:cNvSpPr txBox="1"/>
          <p:nvPr/>
        </p:nvSpPr>
        <p:spPr>
          <a:xfrm>
            <a:off x="755650" y="4184672"/>
            <a:ext cx="4564496" cy="1880276"/>
          </a:xfrm>
          <a:prstGeom prst="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288000" bIns="108000" rtlCol="0" anchor="ctr">
            <a:noAutofit/>
          </a:bodyPr>
          <a:lstStyle>
            <a:defPPr>
              <a:defRPr lang="en-US"/>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0" indent="0" algn="l" rtl="0">
              <a:spcBef>
                <a:spcPts val="0"/>
              </a:spcBef>
              <a:spcAft>
                <a:spcPts val="0"/>
              </a:spcAft>
              <a:buNone/>
            </a:pPr>
            <a:endParaRPr lang="en-GB" dirty="0"/>
          </a:p>
        </p:txBody>
      </p:sp>
      <p:sp>
        <p:nvSpPr>
          <p:cNvPr id="37" name="TextBox 36">
            <a:extLst>
              <a:ext uri="{FF2B5EF4-FFF2-40B4-BE49-F238E27FC236}">
                <a16:creationId xmlns:a16="http://schemas.microsoft.com/office/drawing/2014/main" id="{268DD9BF-8472-FF1C-8C92-1629AAEFFFBD}"/>
              </a:ext>
            </a:extLst>
          </p:cNvPr>
          <p:cNvSpPr txBox="1"/>
          <p:nvPr/>
        </p:nvSpPr>
        <p:spPr>
          <a:xfrm>
            <a:off x="755650" y="1575609"/>
            <a:ext cx="7632699" cy="553998"/>
          </a:xfrm>
          <a:prstGeom prst="rect">
            <a:avLst/>
          </a:prstGeom>
          <a:noFill/>
        </p:spPr>
        <p:txBody>
          <a:bodyPr wrap="square" lIns="0" tIns="0" rIns="0" bIns="0">
            <a:spAutoFit/>
          </a:bodyPr>
          <a:lstStyle/>
          <a:p>
            <a:pPr marL="0" lvl="0" indent="0" algn="l" rtl="0">
              <a:spcBef>
                <a:spcPts val="0"/>
              </a:spcBef>
              <a:spcAft>
                <a:spcPts val="0"/>
              </a:spcAft>
              <a:buNone/>
            </a:pPr>
            <a:r>
              <a:rPr lang="en-US" b="0" i="0" dirty="0">
                <a:effectLst/>
              </a:rPr>
              <a:t>Artificial intelligence (AI) refers to technology that can make computers learn and have human-like intelligence.</a:t>
            </a:r>
            <a:endParaRPr lang="en-GB" dirty="0"/>
          </a:p>
        </p:txBody>
      </p:sp>
      <p:sp>
        <p:nvSpPr>
          <p:cNvPr id="41" name="TextBox 40">
            <a:extLst>
              <a:ext uri="{FF2B5EF4-FFF2-40B4-BE49-F238E27FC236}">
                <a16:creationId xmlns:a16="http://schemas.microsoft.com/office/drawing/2014/main" id="{45491D1E-0FE0-32DB-5861-A4ADBBACD02E}"/>
              </a:ext>
            </a:extLst>
          </p:cNvPr>
          <p:cNvSpPr txBox="1"/>
          <p:nvPr/>
        </p:nvSpPr>
        <p:spPr>
          <a:xfrm>
            <a:off x="776195" y="4184672"/>
            <a:ext cx="4435186" cy="1880103"/>
          </a:xfrm>
          <a:prstGeom prst="rect">
            <a:avLst/>
          </a:prstGeom>
          <a:noFill/>
          <a:effectLst>
            <a:outerShdw blurRad="12700" dist="25400" dir="2700000" algn="tl" rotWithShape="0">
              <a:srgbClr val="01407D">
                <a:alpha val="70000"/>
              </a:srgbClr>
            </a:outerShdw>
          </a:effectLst>
        </p:spPr>
        <p:txBody>
          <a:bodyPr wrap="square" lIns="108000" tIns="108000" rIns="108000" bIns="108000">
            <a:spAutoFit/>
          </a:bodyPr>
          <a:lstStyle/>
          <a:p>
            <a:pPr lvl="0"/>
            <a:r>
              <a:rPr lang="en-US" dirty="0">
                <a:solidFill>
                  <a:schemeClr val="bg1"/>
                </a:solidFill>
              </a:rPr>
              <a:t>A machine can be programmed </a:t>
            </a:r>
            <a:br>
              <a:rPr lang="en-US" dirty="0">
                <a:solidFill>
                  <a:schemeClr val="bg1"/>
                </a:solidFill>
              </a:rPr>
            </a:br>
            <a:r>
              <a:rPr lang="en-US" dirty="0">
                <a:solidFill>
                  <a:schemeClr val="bg1"/>
                </a:solidFill>
              </a:rPr>
              <a:t>to perform human-like tasks, </a:t>
            </a:r>
            <a:br>
              <a:rPr lang="en-US" dirty="0">
                <a:solidFill>
                  <a:schemeClr val="bg1"/>
                </a:solidFill>
              </a:rPr>
            </a:br>
            <a:r>
              <a:rPr lang="en-US" dirty="0">
                <a:solidFill>
                  <a:schemeClr val="bg1"/>
                </a:solidFill>
              </a:rPr>
              <a:t>based on the information it takes </a:t>
            </a:r>
            <a:br>
              <a:rPr lang="en-US" dirty="0">
                <a:solidFill>
                  <a:schemeClr val="bg1"/>
                </a:solidFill>
              </a:rPr>
            </a:br>
            <a:r>
              <a:rPr lang="en-US" dirty="0">
                <a:solidFill>
                  <a:schemeClr val="bg1"/>
                </a:solidFill>
              </a:rPr>
              <a:t>from its surroundings and from </a:t>
            </a:r>
            <a:br>
              <a:rPr lang="en-US" dirty="0">
                <a:solidFill>
                  <a:schemeClr val="bg1"/>
                </a:solidFill>
              </a:rPr>
            </a:br>
            <a:r>
              <a:rPr lang="en-US" dirty="0">
                <a:solidFill>
                  <a:schemeClr val="bg1"/>
                </a:solidFill>
              </a:rPr>
              <a:t>previous experience. AI is able to process language, learn and problem-solve.</a:t>
            </a:r>
            <a:endParaRPr lang="en-GB" dirty="0">
              <a:solidFill>
                <a:schemeClr val="bg1"/>
              </a:solidFill>
            </a:endParaRPr>
          </a:p>
        </p:txBody>
      </p:sp>
      <p:pic>
        <p:nvPicPr>
          <p:cNvPr id="39" name="AI">
            <a:extLst>
              <a:ext uri="{FF2B5EF4-FFF2-40B4-BE49-F238E27FC236}">
                <a16:creationId xmlns:a16="http://schemas.microsoft.com/office/drawing/2014/main" id="{34F3DAB2-EFB8-D6D4-BA6A-B393C33E23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1350" y="2295388"/>
            <a:ext cx="4435186" cy="3797438"/>
          </a:xfrm>
          <a:prstGeom prst="rect">
            <a:avLst/>
          </a:prstGeom>
        </p:spPr>
      </p:pic>
    </p:spTree>
    <p:extLst>
      <p:ext uri="{BB962C8B-B14F-4D97-AF65-F5344CB8AC3E}">
        <p14:creationId xmlns:p14="http://schemas.microsoft.com/office/powerpoint/2010/main" val="1178680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4.07407E-6 L 0.17483 0.00255 " pathEditMode="relative" rAng="0" ptsTypes="AA">
                                      <p:cBhvr>
                                        <p:cTn id="6" dur="1000" fill="hold"/>
                                        <p:tgtEl>
                                          <p:spTgt spid="39"/>
                                        </p:tgtEl>
                                        <p:attrNameLst>
                                          <p:attrName>ppt_x</p:attrName>
                                          <p:attrName>ppt_y</p:attrName>
                                        </p:attrNameLst>
                                      </p:cBhvr>
                                      <p:rCtr x="8733" y="116"/>
                                    </p:animMotion>
                                  </p:childTnLst>
                                </p:cTn>
                              </p:par>
                            </p:childTnLst>
                          </p:cTn>
                        </p:par>
                        <p:par>
                          <p:cTn id="7" fill="hold">
                            <p:stCondLst>
                              <p:cond delay="1000"/>
                            </p:stCondLst>
                            <p:childTnLst>
                              <p:par>
                                <p:cTn id="8" presetID="22" presetClass="entr" presetSubtype="1" fill="hold" grpId="0" nodeType="after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up)">
                                      <p:cBhvr>
                                        <p:cTn id="10" dur="500"/>
                                        <p:tgtEl>
                                          <p:spTgt spid="3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up)">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a:extLst>
              <a:ext uri="{FF2B5EF4-FFF2-40B4-BE49-F238E27FC236}">
                <a16:creationId xmlns:a16="http://schemas.microsoft.com/office/drawing/2014/main" id="{29B14F3A-CA8A-A0DB-FA0F-C8F8997818E2}"/>
              </a:ext>
            </a:extLst>
          </p:cNvPr>
          <p:cNvSpPr/>
          <p:nvPr/>
        </p:nvSpPr>
        <p:spPr>
          <a:xfrm>
            <a:off x="-101968" y="549276"/>
            <a:ext cx="5791568" cy="866734"/>
          </a:xfrm>
          <a:prstGeom prst="snip1Rect">
            <a:avLst/>
          </a:prstGeom>
          <a:solidFill>
            <a:srgbClr val="01407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88000" tIns="108000" rIns="288000" bIns="108000" rtlCol="0" anchor="ctr"/>
          <a:lstStyle/>
          <a:p>
            <a:pPr algn="ctr"/>
            <a:endParaRPr lang="en-GB" dirty="0">
              <a:solidFill>
                <a:schemeClr val="bg1"/>
              </a:solidFill>
            </a:endParaRPr>
          </a:p>
        </p:txBody>
      </p:sp>
      <p:sp>
        <p:nvSpPr>
          <p:cNvPr id="30" name="TextBox 29">
            <a:extLst>
              <a:ext uri="{FF2B5EF4-FFF2-40B4-BE49-F238E27FC236}">
                <a16:creationId xmlns:a16="http://schemas.microsoft.com/office/drawing/2014/main" id="{BF4D7FAF-21D0-3008-2896-D7E87F99CEA2}"/>
              </a:ext>
            </a:extLst>
          </p:cNvPr>
          <p:cNvSpPr txBox="1"/>
          <p:nvPr/>
        </p:nvSpPr>
        <p:spPr>
          <a:xfrm>
            <a:off x="776196" y="659478"/>
            <a:ext cx="3795804" cy="646331"/>
          </a:xfrm>
          <a:prstGeom prst="rect">
            <a:avLst/>
          </a:prstGeom>
          <a:noFill/>
        </p:spPr>
        <p:txBody>
          <a:bodyPr wrap="square" lIns="0">
            <a:spAutoFit/>
          </a:bodyPr>
          <a:lstStyle/>
          <a:p>
            <a:r>
              <a:rPr lang="en-GB" sz="3600" b="1" dirty="0">
                <a:solidFill>
                  <a:schemeClr val="bg1"/>
                </a:solidFill>
              </a:rPr>
              <a:t>The History of AI</a:t>
            </a:r>
            <a:endParaRPr lang="en-IC" sz="3600" b="1" dirty="0">
              <a:solidFill>
                <a:schemeClr val="bg1"/>
              </a:solidFill>
            </a:endParaRPr>
          </a:p>
        </p:txBody>
      </p:sp>
      <p:sp>
        <p:nvSpPr>
          <p:cNvPr id="3" name="Text 2">
            <a:extLst>
              <a:ext uri="{FF2B5EF4-FFF2-40B4-BE49-F238E27FC236}">
                <a16:creationId xmlns:a16="http://schemas.microsoft.com/office/drawing/2014/main" id="{B437F49F-C9F9-7E62-E3CF-7B48A73F68EB}"/>
              </a:ext>
            </a:extLst>
          </p:cNvPr>
          <p:cNvSpPr/>
          <p:nvPr/>
        </p:nvSpPr>
        <p:spPr>
          <a:xfrm>
            <a:off x="3011054" y="2519157"/>
            <a:ext cx="5377295" cy="3074794"/>
          </a:xfrm>
          <a:prstGeom prst="snip1Rect">
            <a:avLst>
              <a:gd name="adj" fmla="val 6778"/>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51999" tIns="108000" rIns="108000" bIns="108000" rtlCol="0" anchor="ctr">
            <a:spAutoFit/>
          </a:bodyPr>
          <a:lstStyle/>
          <a:p>
            <a:r>
              <a:rPr lang="en-GB" dirty="0">
                <a:solidFill>
                  <a:schemeClr val="tx1"/>
                </a:solidFill>
              </a:rPr>
              <a:t>Alan Turing was a British mathematician, logician and computer scientist who laid the foundations of modern computers and made significant contributions to the field of artificial intelligence (AI). In 1935, he had discussed the potential of a computer machine having an unlimited amount of memory and developed the universal </a:t>
            </a:r>
            <a:r>
              <a:rPr lang="en-GB" b="1" dirty="0">
                <a:solidFill>
                  <a:schemeClr val="tx1"/>
                </a:solidFill>
              </a:rPr>
              <a:t>Turing machine</a:t>
            </a:r>
            <a:r>
              <a:rPr lang="en-GB" dirty="0">
                <a:solidFill>
                  <a:schemeClr val="tx1"/>
                </a:solidFill>
              </a:rPr>
              <a:t>. In one of his lectures in 1947, Turing said, “What we want is a machine that can learn from experience”.</a:t>
            </a:r>
          </a:p>
        </p:txBody>
      </p:sp>
      <p:grpSp>
        <p:nvGrpSpPr>
          <p:cNvPr id="5" name="Definition">
            <a:extLst>
              <a:ext uri="{FF2B5EF4-FFF2-40B4-BE49-F238E27FC236}">
                <a16:creationId xmlns:a16="http://schemas.microsoft.com/office/drawing/2014/main" id="{8CF1239B-5775-1B52-1CAC-6C5FFD022C90}"/>
              </a:ext>
            </a:extLst>
          </p:cNvPr>
          <p:cNvGrpSpPr/>
          <p:nvPr/>
        </p:nvGrpSpPr>
        <p:grpSpPr>
          <a:xfrm>
            <a:off x="539750" y="2418577"/>
            <a:ext cx="8014434" cy="3989089"/>
            <a:chOff x="-3492500" y="2420216"/>
            <a:chExt cx="8014434" cy="3989089"/>
          </a:xfrm>
        </p:grpSpPr>
        <p:sp>
          <p:nvSpPr>
            <p:cNvPr id="6" name="Rectangle 5">
              <a:extLst>
                <a:ext uri="{FF2B5EF4-FFF2-40B4-BE49-F238E27FC236}">
                  <a16:creationId xmlns:a16="http://schemas.microsoft.com/office/drawing/2014/main" id="{5E7BAE7D-2704-72E1-CB12-91B90D055814}"/>
                </a:ext>
              </a:extLst>
            </p:cNvPr>
            <p:cNvSpPr/>
            <p:nvPr/>
          </p:nvSpPr>
          <p:spPr>
            <a:xfrm>
              <a:off x="-3492500" y="2420216"/>
              <a:ext cx="8014434" cy="3888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dirty="0"/>
            </a:p>
          </p:txBody>
        </p:sp>
        <p:sp>
          <p:nvSpPr>
            <p:cNvPr id="7" name="TextBox 6">
              <a:extLst>
                <a:ext uri="{FF2B5EF4-FFF2-40B4-BE49-F238E27FC236}">
                  <a16:creationId xmlns:a16="http://schemas.microsoft.com/office/drawing/2014/main" id="{7342171D-A087-0DFC-8509-E6A6B49A2526}"/>
                </a:ext>
              </a:extLst>
            </p:cNvPr>
            <p:cNvSpPr txBox="1"/>
            <p:nvPr/>
          </p:nvSpPr>
          <p:spPr>
            <a:xfrm>
              <a:off x="-23669" y="3017898"/>
              <a:ext cx="4381576" cy="3391407"/>
            </a:xfrm>
            <a:prstGeom prst="snip2SameRect">
              <a:avLst>
                <a:gd name="adj1" fmla="val 4808"/>
                <a:gd name="adj2" fmla="val 0"/>
              </a:avLst>
            </a:prstGeom>
            <a:solidFill>
              <a:srgbClr val="01407D"/>
            </a:solidFill>
          </p:spPr>
          <p:txBody>
            <a:bodyPr wrap="square" lIns="108000" tIns="108000" rIns="108000" bIns="108000">
              <a:spAutoFit/>
            </a:bodyPr>
            <a:lstStyle/>
            <a:p>
              <a:pPr marL="0" lvl="0" indent="0" algn="l" rtl="0">
                <a:spcBef>
                  <a:spcPts val="0"/>
                </a:spcBef>
                <a:spcAft>
                  <a:spcPts val="0"/>
                </a:spcAft>
                <a:buNone/>
              </a:pPr>
              <a:r>
                <a:rPr lang="en-GB" dirty="0">
                  <a:solidFill>
                    <a:schemeClr val="bg1"/>
                  </a:solidFill>
                </a:rPr>
                <a:t>The Turing machine is a concept that was one of Turing's great inventions. It was meant to be a mathematical concept, not a physical machine and was therefore never built. Turing's idea was to have a computer that was able to decode and perform a set of instructions. These ideas of mixing mathematics and computer science have contributed towards the way computers are built and used today.</a:t>
              </a:r>
            </a:p>
          </p:txBody>
        </p:sp>
      </p:grpSp>
      <p:sp>
        <p:nvSpPr>
          <p:cNvPr id="4" name="Alan Turing">
            <a:extLst>
              <a:ext uri="{FF2B5EF4-FFF2-40B4-BE49-F238E27FC236}">
                <a16:creationId xmlns:a16="http://schemas.microsoft.com/office/drawing/2014/main" id="{AA86AFC3-84BB-6FF6-33E2-B529466FFCD5}"/>
              </a:ext>
            </a:extLst>
          </p:cNvPr>
          <p:cNvSpPr/>
          <p:nvPr/>
        </p:nvSpPr>
        <p:spPr>
          <a:xfrm flipH="1">
            <a:off x="444544" y="2520025"/>
            <a:ext cx="4718582" cy="3888509"/>
          </a:xfrm>
          <a:prstGeom prst="roundRect">
            <a:avLst>
              <a:gd name="adj" fmla="val 4315"/>
            </a:avLst>
          </a:prstGeom>
          <a:blipFill>
            <a:blip r:embed="rId2" cstate="screen">
              <a:extLst>
                <a:ext uri="{28A0092B-C50C-407E-A947-70E740481C1C}">
                  <a14:useLocalDpi xmlns:a14="http://schemas.microsoft.com/office/drawing/2010/main"/>
                </a:ext>
              </a:extLst>
            </a:blip>
            <a:srcRect/>
            <a:stretch>
              <a:fillRect l="26213" t="9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8" name="Turing Machine clicked">
            <a:extLst>
              <a:ext uri="{FF2B5EF4-FFF2-40B4-BE49-F238E27FC236}">
                <a16:creationId xmlns:a16="http://schemas.microsoft.com/office/drawing/2014/main" id="{AE1B5835-F510-2703-3142-55927225A69A}"/>
              </a:ext>
            </a:extLst>
          </p:cNvPr>
          <p:cNvSpPr/>
          <p:nvPr/>
        </p:nvSpPr>
        <p:spPr>
          <a:xfrm>
            <a:off x="4221018" y="4673600"/>
            <a:ext cx="1754909" cy="27709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37" name="Text 1">
            <a:extLst>
              <a:ext uri="{FF2B5EF4-FFF2-40B4-BE49-F238E27FC236}">
                <a16:creationId xmlns:a16="http://schemas.microsoft.com/office/drawing/2014/main" id="{268DD9BF-8472-FF1C-8C92-1629AAEFFFBD}"/>
              </a:ext>
            </a:extLst>
          </p:cNvPr>
          <p:cNvSpPr txBox="1"/>
          <p:nvPr/>
        </p:nvSpPr>
        <p:spPr>
          <a:xfrm>
            <a:off x="755650" y="1575609"/>
            <a:ext cx="7632699" cy="830997"/>
          </a:xfrm>
          <a:prstGeom prst="rect">
            <a:avLst/>
          </a:prstGeom>
          <a:noFill/>
        </p:spPr>
        <p:txBody>
          <a:bodyPr wrap="square" lIns="0" tIns="0" rIns="0" bIns="0">
            <a:spAutoFit/>
          </a:bodyPr>
          <a:lstStyle/>
          <a:p>
            <a:pPr marL="0" lvl="0" indent="0" algn="l" rtl="0">
              <a:spcBef>
                <a:spcPts val="0"/>
              </a:spcBef>
              <a:spcAft>
                <a:spcPts val="0"/>
              </a:spcAft>
              <a:buNone/>
            </a:pPr>
            <a:r>
              <a:rPr lang="en-GB" dirty="0"/>
              <a:t>Although artificial intelligence can be traced back as far as the ancient times, the modern world of AI that we know today started to develop in the mid 20th century.</a:t>
            </a:r>
          </a:p>
        </p:txBody>
      </p:sp>
    </p:spTree>
    <p:extLst>
      <p:ext uri="{BB962C8B-B14F-4D97-AF65-F5344CB8AC3E}">
        <p14:creationId xmlns:p14="http://schemas.microsoft.com/office/powerpoint/2010/main" val="4080831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50"/>
                                        <p:tgtEl>
                                          <p:spTgt spid="5"/>
                                        </p:tgtEl>
                                      </p:cBhvr>
                                    </p:animEffect>
                                    <p:set>
                                      <p:cBhvr>
                                        <p:cTn id="19" dur="1" fill="hold">
                                          <p:stCondLst>
                                            <p:cond delay="24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a:extLst>
              <a:ext uri="{FF2B5EF4-FFF2-40B4-BE49-F238E27FC236}">
                <a16:creationId xmlns:a16="http://schemas.microsoft.com/office/drawing/2014/main" id="{29B14F3A-CA8A-A0DB-FA0F-C8F8997818E2}"/>
              </a:ext>
            </a:extLst>
          </p:cNvPr>
          <p:cNvSpPr/>
          <p:nvPr/>
        </p:nvSpPr>
        <p:spPr>
          <a:xfrm>
            <a:off x="-101968" y="549276"/>
            <a:ext cx="7038478" cy="866734"/>
          </a:xfrm>
          <a:prstGeom prst="snip1Rect">
            <a:avLst/>
          </a:prstGeom>
          <a:solidFill>
            <a:srgbClr val="01407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88000" tIns="108000" rIns="288000" bIns="108000" rtlCol="0" anchor="ctr"/>
          <a:lstStyle/>
          <a:p>
            <a:pPr algn="ctr"/>
            <a:endParaRPr lang="en-GB" dirty="0">
              <a:solidFill>
                <a:schemeClr val="bg1"/>
              </a:solidFill>
            </a:endParaRPr>
          </a:p>
        </p:txBody>
      </p:sp>
      <p:sp>
        <p:nvSpPr>
          <p:cNvPr id="30" name="TextBox 29">
            <a:extLst>
              <a:ext uri="{FF2B5EF4-FFF2-40B4-BE49-F238E27FC236}">
                <a16:creationId xmlns:a16="http://schemas.microsoft.com/office/drawing/2014/main" id="{BF4D7FAF-21D0-3008-2896-D7E87F99CEA2}"/>
              </a:ext>
            </a:extLst>
          </p:cNvPr>
          <p:cNvSpPr txBox="1"/>
          <p:nvPr/>
        </p:nvSpPr>
        <p:spPr>
          <a:xfrm>
            <a:off x="776196" y="659478"/>
            <a:ext cx="7777988" cy="646331"/>
          </a:xfrm>
          <a:prstGeom prst="rect">
            <a:avLst/>
          </a:prstGeom>
          <a:noFill/>
        </p:spPr>
        <p:txBody>
          <a:bodyPr wrap="square" lIns="0">
            <a:spAutoFit/>
          </a:bodyPr>
          <a:lstStyle/>
          <a:p>
            <a:r>
              <a:rPr lang="en-GB" sz="3600" b="1" dirty="0">
                <a:solidFill>
                  <a:schemeClr val="bg1"/>
                </a:solidFill>
              </a:rPr>
              <a:t>Founding Fathers of AI</a:t>
            </a:r>
            <a:endParaRPr lang="en-IC" sz="3600" b="1" dirty="0">
              <a:solidFill>
                <a:schemeClr val="bg1"/>
              </a:solidFill>
            </a:endParaRPr>
          </a:p>
        </p:txBody>
      </p:sp>
      <p:sp>
        <p:nvSpPr>
          <p:cNvPr id="9" name="Text 3">
            <a:extLst>
              <a:ext uri="{FF2B5EF4-FFF2-40B4-BE49-F238E27FC236}">
                <a16:creationId xmlns:a16="http://schemas.microsoft.com/office/drawing/2014/main" id="{DD640A4B-A866-C16F-EB43-6DCDFEBCA194}"/>
              </a:ext>
            </a:extLst>
          </p:cNvPr>
          <p:cNvSpPr/>
          <p:nvPr/>
        </p:nvSpPr>
        <p:spPr>
          <a:xfrm>
            <a:off x="1667434" y="4893142"/>
            <a:ext cx="6720915" cy="839312"/>
          </a:xfrm>
          <a:prstGeom prst="snip1Rect">
            <a:avLst>
              <a:gd name="adj" fmla="val 17114"/>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51999" tIns="108000" rIns="108000" bIns="108000" rtlCol="0" anchor="t" anchorCtr="0">
            <a:spAutoFit/>
          </a:bodyPr>
          <a:lstStyle/>
          <a:p>
            <a:pPr marL="571500" lvl="1">
              <a:buClr>
                <a:srgbClr val="FF0000"/>
              </a:buClr>
              <a:buSzPts val="1800"/>
            </a:pPr>
            <a:r>
              <a:rPr lang="en-GB" dirty="0">
                <a:solidFill>
                  <a:schemeClr val="dk1"/>
                </a:solidFill>
              </a:rPr>
              <a:t>	         In 1955, scientist John McCarthy created the</a:t>
            </a:r>
            <a:br>
              <a:rPr lang="en-GB" dirty="0">
                <a:solidFill>
                  <a:schemeClr val="dk1"/>
                </a:solidFill>
              </a:rPr>
            </a:br>
            <a:r>
              <a:rPr lang="en-GB" dirty="0">
                <a:solidFill>
                  <a:schemeClr val="dk1"/>
                </a:solidFill>
              </a:rPr>
              <a:t>   name </a:t>
            </a:r>
            <a:r>
              <a:rPr lang="en-GB" b="1" dirty="0">
                <a:solidFill>
                  <a:schemeClr val="dk1"/>
                </a:solidFill>
              </a:rPr>
              <a:t>artificial intelligence</a:t>
            </a:r>
            <a:r>
              <a:rPr lang="en-GB" dirty="0">
                <a:solidFill>
                  <a:schemeClr val="dk1"/>
                </a:solidFill>
              </a:rPr>
              <a:t>.</a:t>
            </a:r>
          </a:p>
        </p:txBody>
      </p:sp>
      <p:sp>
        <p:nvSpPr>
          <p:cNvPr id="3" name="Text 2">
            <a:extLst>
              <a:ext uri="{FF2B5EF4-FFF2-40B4-BE49-F238E27FC236}">
                <a16:creationId xmlns:a16="http://schemas.microsoft.com/office/drawing/2014/main" id="{B437F49F-C9F9-7E62-E3CF-7B48A73F68EB}"/>
              </a:ext>
            </a:extLst>
          </p:cNvPr>
          <p:cNvSpPr/>
          <p:nvPr/>
        </p:nvSpPr>
        <p:spPr>
          <a:xfrm>
            <a:off x="1667435" y="3433713"/>
            <a:ext cx="6720915" cy="1099837"/>
          </a:xfrm>
          <a:prstGeom prst="snip1Rect">
            <a:avLst>
              <a:gd name="adj" fmla="val 11056"/>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51999" tIns="108000" rIns="108000" bIns="108000" rtlCol="0" anchor="t" anchorCtr="0">
            <a:spAutoFit/>
          </a:bodyPr>
          <a:lstStyle/>
          <a:p>
            <a:pPr marL="114300">
              <a:buClr>
                <a:srgbClr val="FF0000"/>
              </a:buClr>
              <a:buSzPts val="1800"/>
            </a:pPr>
            <a:r>
              <a:rPr lang="en-GB" dirty="0">
                <a:solidFill>
                  <a:schemeClr val="dk1"/>
                </a:solidFill>
              </a:rPr>
              <a:t>    In 1952, computer scientist Arthur Samuel created a</a:t>
            </a:r>
            <a:br>
              <a:rPr lang="en-GB" dirty="0">
                <a:solidFill>
                  <a:schemeClr val="dk1"/>
                </a:solidFill>
              </a:rPr>
            </a:br>
            <a:r>
              <a:rPr lang="en-GB" dirty="0">
                <a:solidFill>
                  <a:schemeClr val="dk1"/>
                </a:solidFill>
              </a:rPr>
              <a:t>        program where a computer could play game of</a:t>
            </a:r>
            <a:br>
              <a:rPr lang="en-GB" dirty="0">
                <a:solidFill>
                  <a:schemeClr val="dk1"/>
                </a:solidFill>
              </a:rPr>
            </a:br>
            <a:r>
              <a:rPr lang="en-GB" dirty="0">
                <a:solidFill>
                  <a:schemeClr val="dk1"/>
                </a:solidFill>
              </a:rPr>
              <a:t>          checkers.</a:t>
            </a:r>
          </a:p>
        </p:txBody>
      </p:sp>
      <p:sp>
        <p:nvSpPr>
          <p:cNvPr id="37" name="Text 1">
            <a:extLst>
              <a:ext uri="{FF2B5EF4-FFF2-40B4-BE49-F238E27FC236}">
                <a16:creationId xmlns:a16="http://schemas.microsoft.com/office/drawing/2014/main" id="{268DD9BF-8472-FF1C-8C92-1629AAEFFFBD}"/>
              </a:ext>
            </a:extLst>
          </p:cNvPr>
          <p:cNvSpPr txBox="1"/>
          <p:nvPr/>
        </p:nvSpPr>
        <p:spPr>
          <a:xfrm>
            <a:off x="755650" y="1575609"/>
            <a:ext cx="7632699" cy="1384995"/>
          </a:xfrm>
          <a:prstGeom prst="rect">
            <a:avLst/>
          </a:prstGeom>
          <a:noFill/>
        </p:spPr>
        <p:txBody>
          <a:bodyPr wrap="square" lIns="0" tIns="0" rIns="0" bIns="0">
            <a:spAutoFit/>
          </a:bodyPr>
          <a:lstStyle/>
          <a:p>
            <a:r>
              <a:rPr lang="en-US" dirty="0"/>
              <a:t>Many other scientists went on to develop Turing’s concepts further and were known as the 'founding fathers of artificial intelligence’.</a:t>
            </a:r>
          </a:p>
          <a:p>
            <a:endParaRPr lang="en-US" dirty="0"/>
          </a:p>
          <a:p>
            <a:r>
              <a:rPr lang="en-US" dirty="0"/>
              <a:t>Some significant moments in the initial development of AI can be dated back to the 1950s.</a:t>
            </a:r>
          </a:p>
        </p:txBody>
      </p:sp>
      <p:sp>
        <p:nvSpPr>
          <p:cNvPr id="10" name="Text 4">
            <a:extLst>
              <a:ext uri="{FF2B5EF4-FFF2-40B4-BE49-F238E27FC236}">
                <a16:creationId xmlns:a16="http://schemas.microsoft.com/office/drawing/2014/main" id="{39B22656-2DA6-C7D7-D508-71CED2395BF6}"/>
              </a:ext>
            </a:extLst>
          </p:cNvPr>
          <p:cNvSpPr/>
          <p:nvPr/>
        </p:nvSpPr>
        <p:spPr>
          <a:xfrm>
            <a:off x="1293091" y="3109081"/>
            <a:ext cx="7095259" cy="1665120"/>
          </a:xfrm>
          <a:prstGeom prst="snip1Rect">
            <a:avLst>
              <a:gd name="adj" fmla="val 8308"/>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827999" tIns="108000" rIns="108000" bIns="108000" rtlCol="0" anchor="t" anchorCtr="0">
            <a:noAutofit/>
          </a:bodyPr>
          <a:lstStyle/>
          <a:p>
            <a:pPr marL="114300">
              <a:buClr>
                <a:srgbClr val="FF0000"/>
              </a:buClr>
              <a:buSzPts val="1800"/>
            </a:pPr>
            <a:r>
              <a:rPr lang="en-GB" dirty="0">
                <a:solidFill>
                  <a:schemeClr val="dk1"/>
                </a:solidFill>
              </a:rPr>
              <a:t>In 1958, John McCarthy created a programming language</a:t>
            </a:r>
          </a:p>
          <a:p>
            <a:pPr marL="114300">
              <a:buClr>
                <a:srgbClr val="FF0000"/>
              </a:buClr>
              <a:buSzPts val="1800"/>
            </a:pPr>
            <a:r>
              <a:rPr lang="en-GB" dirty="0">
                <a:solidFill>
                  <a:schemeClr val="dk1"/>
                </a:solidFill>
              </a:rPr>
              <a:t>that is known as Lisp. Lisp has been influential in the</a:t>
            </a:r>
            <a:br>
              <a:rPr lang="en-GB" dirty="0">
                <a:solidFill>
                  <a:schemeClr val="dk1"/>
                </a:solidFill>
              </a:rPr>
            </a:br>
            <a:r>
              <a:rPr lang="en-GB" dirty="0">
                <a:solidFill>
                  <a:schemeClr val="dk1"/>
                </a:solidFill>
              </a:rPr>
              <a:t>   development of </a:t>
            </a:r>
            <a:r>
              <a:rPr lang="en-GB" b="1" dirty="0">
                <a:solidFill>
                  <a:schemeClr val="dk1"/>
                </a:solidFill>
              </a:rPr>
              <a:t>artificial intelligence</a:t>
            </a:r>
            <a:r>
              <a:rPr lang="en-GB" dirty="0">
                <a:solidFill>
                  <a:schemeClr val="dk1"/>
                </a:solidFill>
              </a:rPr>
              <a:t>. Many early 	AI</a:t>
            </a:r>
            <a:br>
              <a:rPr lang="en-GB" dirty="0">
                <a:solidFill>
                  <a:schemeClr val="dk1"/>
                </a:solidFill>
              </a:rPr>
            </a:br>
            <a:r>
              <a:rPr lang="en-GB" dirty="0">
                <a:solidFill>
                  <a:schemeClr val="dk1"/>
                </a:solidFill>
              </a:rPr>
              <a:t>       systems were written in </a:t>
            </a:r>
            <a:r>
              <a:rPr lang="en-GB" b="1" dirty="0">
                <a:solidFill>
                  <a:schemeClr val="dk1"/>
                </a:solidFill>
              </a:rPr>
              <a:t>Lisp</a:t>
            </a:r>
            <a:r>
              <a:rPr lang="en-GB" dirty="0">
                <a:solidFill>
                  <a:schemeClr val="dk1"/>
                </a:solidFill>
              </a:rPr>
              <a:t> and it still continues to 	be used today in AI research.</a:t>
            </a:r>
          </a:p>
        </p:txBody>
      </p:sp>
      <p:sp>
        <p:nvSpPr>
          <p:cNvPr id="11" name="Text 5">
            <a:extLst>
              <a:ext uri="{FF2B5EF4-FFF2-40B4-BE49-F238E27FC236}">
                <a16:creationId xmlns:a16="http://schemas.microsoft.com/office/drawing/2014/main" id="{ED8CF4FC-0B12-2738-06DF-57D692F33692}"/>
              </a:ext>
            </a:extLst>
          </p:cNvPr>
          <p:cNvSpPr/>
          <p:nvPr/>
        </p:nvSpPr>
        <p:spPr>
          <a:xfrm>
            <a:off x="1293091" y="3109081"/>
            <a:ext cx="7095259" cy="2219687"/>
          </a:xfrm>
          <a:prstGeom prst="snip1Rect">
            <a:avLst>
              <a:gd name="adj" fmla="val 6931"/>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108000" rIns="108000" bIns="108000" rtlCol="0" anchor="t" anchorCtr="0">
            <a:spAutoFit/>
          </a:bodyPr>
          <a:lstStyle/>
          <a:p>
            <a:pPr marL="114300">
              <a:buClr>
                <a:srgbClr val="FF0000"/>
              </a:buClr>
              <a:buSzPts val="1800"/>
            </a:pPr>
            <a:r>
              <a:rPr lang="en-GB" dirty="0">
                <a:solidFill>
                  <a:schemeClr val="dk1"/>
                </a:solidFill>
              </a:rPr>
              <a:t>	In 1959, Arthur Samuel described the idea of teaching 	computers to automatically learn and improve from 		    experience, without being explicitly programmed to do so. 		The computer learns from data and becomes 		 better at making predictions or decisions as it 		  receives more data. This idea is known as 			     </a:t>
            </a:r>
            <a:r>
              <a:rPr lang="en-GB" b="1" dirty="0">
                <a:solidFill>
                  <a:schemeClr val="dk1"/>
                </a:solidFill>
              </a:rPr>
              <a:t>machine learning</a:t>
            </a:r>
            <a:r>
              <a:rPr lang="en-GB" dirty="0">
                <a:solidFill>
                  <a:schemeClr val="dk1"/>
                </a:solidFill>
              </a:rPr>
              <a:t>. </a:t>
            </a:r>
          </a:p>
        </p:txBody>
      </p:sp>
      <p:sp>
        <p:nvSpPr>
          <p:cNvPr id="4" name="Checkers">
            <a:extLst>
              <a:ext uri="{FF2B5EF4-FFF2-40B4-BE49-F238E27FC236}">
                <a16:creationId xmlns:a16="http://schemas.microsoft.com/office/drawing/2014/main" id="{AA86AFC3-84BB-6FF6-33E2-B529466FFCD5}"/>
              </a:ext>
            </a:extLst>
          </p:cNvPr>
          <p:cNvSpPr/>
          <p:nvPr/>
        </p:nvSpPr>
        <p:spPr>
          <a:xfrm flipH="1">
            <a:off x="443752" y="2969491"/>
            <a:ext cx="4221437" cy="3888509"/>
          </a:xfrm>
          <a:prstGeom prst="roundRect">
            <a:avLst>
              <a:gd name="adj" fmla="val 4315"/>
            </a:avLst>
          </a:prstGeom>
          <a:blipFill>
            <a:blip r:embed="rId2" cstate="screen">
              <a:extLst>
                <a:ext uri="{28A0092B-C50C-407E-A947-70E740481C1C}">
                  <a14:useLocalDpi xmlns:a14="http://schemas.microsoft.com/office/drawing/2010/main"/>
                </a:ext>
              </a:extLst>
            </a:blip>
            <a:srcRect/>
            <a:stretch>
              <a:fillRect l="31002" t="950" r="-117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dirty="0"/>
          </a:p>
        </p:txBody>
      </p:sp>
    </p:spTree>
    <p:extLst>
      <p:ext uri="{BB962C8B-B14F-4D97-AF65-F5344CB8AC3E}">
        <p14:creationId xmlns:p14="http://schemas.microsoft.com/office/powerpoint/2010/main" val="3722089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2" nodeType="clickEffect">
                                  <p:stCondLst>
                                    <p:cond delay="0"/>
                                  </p:stCondLst>
                                  <p:childTnLst>
                                    <p:animEffect transition="out" filter="fade">
                                      <p:cBhvr>
                                        <p:cTn id="16" dur="250"/>
                                        <p:tgtEl>
                                          <p:spTgt spid="3"/>
                                        </p:tgtEl>
                                      </p:cBhvr>
                                    </p:animEffect>
                                    <p:set>
                                      <p:cBhvr>
                                        <p:cTn id="17" dur="1" fill="hold">
                                          <p:stCondLst>
                                            <p:cond delay="249"/>
                                          </p:stCondLst>
                                        </p:cTn>
                                        <p:tgtEl>
                                          <p:spTgt spid="3"/>
                                        </p:tgtEl>
                                        <p:attrNameLst>
                                          <p:attrName>style.visibility</p:attrName>
                                        </p:attrNameLst>
                                      </p:cBhvr>
                                      <p:to>
                                        <p:strVal val="hidden"/>
                                      </p:to>
                                    </p:set>
                                  </p:childTnLst>
                                </p:cTn>
                              </p:par>
                              <p:par>
                                <p:cTn id="18" presetID="10" presetClass="exit" presetSubtype="0" fill="hold" grpId="2" nodeType="withEffect">
                                  <p:stCondLst>
                                    <p:cond delay="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0"/>
                                        </p:tgtEl>
                                        <p:attrNameLst>
                                          <p:attrName>style.visibility</p:attrName>
                                        </p:attrNameLst>
                                      </p:cBhvr>
                                      <p:to>
                                        <p:strVal val="hidden"/>
                                      </p:to>
                                    </p:set>
                                  </p:childTnLst>
                                </p:cTn>
                              </p:par>
                              <p:par>
                                <p:cTn id="28" presetID="2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9" grpId="2" animBg="1"/>
      <p:bldP spid="3" grpId="1" animBg="1"/>
      <p:bldP spid="3" grpId="2" animBg="1"/>
      <p:bldP spid="10" grpId="0" animBg="1"/>
      <p:bldP spid="10" grpId="1"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a:extLst>
              <a:ext uri="{FF2B5EF4-FFF2-40B4-BE49-F238E27FC236}">
                <a16:creationId xmlns:a16="http://schemas.microsoft.com/office/drawing/2014/main" id="{29B14F3A-CA8A-A0DB-FA0F-C8F8997818E2}"/>
              </a:ext>
            </a:extLst>
          </p:cNvPr>
          <p:cNvSpPr/>
          <p:nvPr/>
        </p:nvSpPr>
        <p:spPr>
          <a:xfrm>
            <a:off x="-101969" y="549276"/>
            <a:ext cx="7130841" cy="866734"/>
          </a:xfrm>
          <a:prstGeom prst="snip1Rect">
            <a:avLst/>
          </a:prstGeom>
          <a:solidFill>
            <a:srgbClr val="01407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88000" tIns="108000" rIns="288000" bIns="108000" rtlCol="0" anchor="ctr"/>
          <a:lstStyle/>
          <a:p>
            <a:pPr algn="ctr"/>
            <a:endParaRPr lang="en-GB" dirty="0">
              <a:solidFill>
                <a:schemeClr val="bg1"/>
              </a:solidFill>
            </a:endParaRPr>
          </a:p>
        </p:txBody>
      </p:sp>
      <p:sp>
        <p:nvSpPr>
          <p:cNvPr id="19" name="Blue bg">
            <a:extLst>
              <a:ext uri="{FF2B5EF4-FFF2-40B4-BE49-F238E27FC236}">
                <a16:creationId xmlns:a16="http://schemas.microsoft.com/office/drawing/2014/main" id="{F823B235-C387-7893-E4CE-8CD085DD3133}"/>
              </a:ext>
            </a:extLst>
          </p:cNvPr>
          <p:cNvSpPr/>
          <p:nvPr/>
        </p:nvSpPr>
        <p:spPr>
          <a:xfrm>
            <a:off x="539750" y="2843204"/>
            <a:ext cx="8064500" cy="3465520"/>
          </a:xfrm>
          <a:prstGeom prst="roundRect">
            <a:avLst>
              <a:gd name="adj" fmla="val 5473"/>
            </a:avLst>
          </a:prstGeom>
          <a:solidFill>
            <a:srgbClr val="90C8E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30" name="TextBox 29">
            <a:extLst>
              <a:ext uri="{FF2B5EF4-FFF2-40B4-BE49-F238E27FC236}">
                <a16:creationId xmlns:a16="http://schemas.microsoft.com/office/drawing/2014/main" id="{BF4D7FAF-21D0-3008-2896-D7E87F99CEA2}"/>
              </a:ext>
            </a:extLst>
          </p:cNvPr>
          <p:cNvSpPr txBox="1"/>
          <p:nvPr/>
        </p:nvSpPr>
        <p:spPr>
          <a:xfrm>
            <a:off x="776196" y="659478"/>
            <a:ext cx="6252676" cy="646331"/>
          </a:xfrm>
          <a:prstGeom prst="rect">
            <a:avLst/>
          </a:prstGeom>
          <a:noFill/>
        </p:spPr>
        <p:txBody>
          <a:bodyPr wrap="square" lIns="0" rIns="0">
            <a:spAutoFit/>
          </a:bodyPr>
          <a:lstStyle/>
          <a:p>
            <a:r>
              <a:rPr lang="en-GB" sz="3600" b="1" dirty="0">
                <a:solidFill>
                  <a:schemeClr val="bg1"/>
                </a:solidFill>
              </a:rPr>
              <a:t>Programming Languages</a:t>
            </a:r>
            <a:endParaRPr lang="en-IC" sz="3600" b="1" dirty="0">
              <a:solidFill>
                <a:schemeClr val="bg1"/>
              </a:solidFill>
            </a:endParaRPr>
          </a:p>
        </p:txBody>
      </p:sp>
      <p:sp>
        <p:nvSpPr>
          <p:cNvPr id="37" name="Text 1">
            <a:extLst>
              <a:ext uri="{FF2B5EF4-FFF2-40B4-BE49-F238E27FC236}">
                <a16:creationId xmlns:a16="http://schemas.microsoft.com/office/drawing/2014/main" id="{268DD9BF-8472-FF1C-8C92-1629AAEFFFBD}"/>
              </a:ext>
            </a:extLst>
          </p:cNvPr>
          <p:cNvSpPr txBox="1"/>
          <p:nvPr/>
        </p:nvSpPr>
        <p:spPr>
          <a:xfrm>
            <a:off x="755650" y="1575609"/>
            <a:ext cx="7378085" cy="1107996"/>
          </a:xfrm>
          <a:prstGeom prst="rect">
            <a:avLst/>
          </a:prstGeom>
          <a:noFill/>
        </p:spPr>
        <p:txBody>
          <a:bodyPr wrap="square" lIns="0" tIns="0" rIns="0" bIns="0">
            <a:spAutoFit/>
          </a:bodyPr>
          <a:lstStyle/>
          <a:p>
            <a:r>
              <a:rPr lang="en-US" dirty="0">
                <a:effectLst/>
              </a:rPr>
              <a:t>Artificial intelligence typically uses algorithms to follow rules and determine how to respond to certain actions. These algorithms are able to tell the machine how to perform a task or solve a problem based on </a:t>
            </a:r>
            <a:br>
              <a:rPr lang="en-US" dirty="0">
                <a:effectLst/>
              </a:rPr>
            </a:br>
            <a:r>
              <a:rPr lang="en-US" dirty="0">
                <a:effectLst/>
              </a:rPr>
              <a:t>step-by-step instructions.</a:t>
            </a:r>
          </a:p>
        </p:txBody>
      </p:sp>
      <p:sp>
        <p:nvSpPr>
          <p:cNvPr id="5" name="Text 2">
            <a:extLst>
              <a:ext uri="{FF2B5EF4-FFF2-40B4-BE49-F238E27FC236}">
                <a16:creationId xmlns:a16="http://schemas.microsoft.com/office/drawing/2014/main" id="{1921B5B5-0FCB-8AE6-D056-2E4BB284987B}"/>
              </a:ext>
            </a:extLst>
          </p:cNvPr>
          <p:cNvSpPr/>
          <p:nvPr/>
        </p:nvSpPr>
        <p:spPr>
          <a:xfrm>
            <a:off x="755650" y="3055639"/>
            <a:ext cx="7632700" cy="1023565"/>
          </a:xfrm>
          <a:prstGeom prst="roundRect">
            <a:avLst>
              <a:gd name="adj" fmla="val 14808"/>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t>AI uses many different programming languages. Some of the languages that you may have experienced or be familiar with are:</a:t>
            </a:r>
          </a:p>
        </p:txBody>
      </p:sp>
      <p:sp>
        <p:nvSpPr>
          <p:cNvPr id="7" name="Java image">
            <a:extLst>
              <a:ext uri="{FF2B5EF4-FFF2-40B4-BE49-F238E27FC236}">
                <a16:creationId xmlns:a16="http://schemas.microsoft.com/office/drawing/2014/main" id="{A839DF85-F635-7B5F-E34D-3B34832D7E64}"/>
              </a:ext>
            </a:extLst>
          </p:cNvPr>
          <p:cNvSpPr/>
          <p:nvPr/>
        </p:nvSpPr>
        <p:spPr>
          <a:xfrm>
            <a:off x="1531504" y="4232995"/>
            <a:ext cx="1800000" cy="1800000"/>
          </a:xfrm>
          <a:prstGeom prst="ellipse">
            <a:avLst/>
          </a:prstGeom>
          <a:blipFill>
            <a:blip r:embed="rId2" cstate="screen">
              <a:extLst>
                <a:ext uri="{28A0092B-C50C-407E-A947-70E740481C1C}">
                  <a14:useLocalDpi xmlns:a14="http://schemas.microsoft.com/office/drawing/2010/main"/>
                </a:ext>
              </a:extLst>
            </a:blip>
            <a:srcRect/>
            <a:stretch>
              <a:fillRect/>
            </a:stretch>
          </a:blip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grpSp>
        <p:nvGrpSpPr>
          <p:cNvPr id="18" name="Phyton image">
            <a:extLst>
              <a:ext uri="{FF2B5EF4-FFF2-40B4-BE49-F238E27FC236}">
                <a16:creationId xmlns:a16="http://schemas.microsoft.com/office/drawing/2014/main" id="{BEC5A726-7202-6A91-EB1E-4515E113CC5F}"/>
              </a:ext>
            </a:extLst>
          </p:cNvPr>
          <p:cNvGrpSpPr/>
          <p:nvPr/>
        </p:nvGrpSpPr>
        <p:grpSpPr>
          <a:xfrm>
            <a:off x="5108800" y="4232995"/>
            <a:ext cx="1800000" cy="1800000"/>
            <a:chOff x="5228872" y="4122161"/>
            <a:chExt cx="1800000" cy="1800000"/>
          </a:xfrm>
        </p:grpSpPr>
        <p:sp>
          <p:nvSpPr>
            <p:cNvPr id="8" name="Oval 7">
              <a:extLst>
                <a:ext uri="{FF2B5EF4-FFF2-40B4-BE49-F238E27FC236}">
                  <a16:creationId xmlns:a16="http://schemas.microsoft.com/office/drawing/2014/main" id="{8A16884B-89BC-7303-0D6F-BE9F5E8551B7}"/>
                </a:ext>
              </a:extLst>
            </p:cNvPr>
            <p:cNvSpPr/>
            <p:nvPr/>
          </p:nvSpPr>
          <p:spPr>
            <a:xfrm>
              <a:off x="5228872" y="4122161"/>
              <a:ext cx="1800000" cy="1800000"/>
            </a:xfrm>
            <a:prstGeom prst="ellipse">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pic>
          <p:nvPicPr>
            <p:cNvPr id="13" name="Picture 12">
              <a:extLst>
                <a:ext uri="{FF2B5EF4-FFF2-40B4-BE49-F238E27FC236}">
                  <a16:creationId xmlns:a16="http://schemas.microsoft.com/office/drawing/2014/main" id="{06CA520F-5A66-7307-C3B9-7BEEE1F7D0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0003" y="4385925"/>
              <a:ext cx="1196892" cy="1456459"/>
            </a:xfrm>
            <a:prstGeom prst="rect">
              <a:avLst/>
            </a:prstGeom>
          </p:spPr>
        </p:pic>
      </p:grpSp>
      <p:sp>
        <p:nvSpPr>
          <p:cNvPr id="14" name="Javascript">
            <a:extLst>
              <a:ext uri="{FF2B5EF4-FFF2-40B4-BE49-F238E27FC236}">
                <a16:creationId xmlns:a16="http://schemas.microsoft.com/office/drawing/2014/main" id="{4BBB31D9-83FC-3B00-0B86-C20793683453}"/>
              </a:ext>
            </a:extLst>
          </p:cNvPr>
          <p:cNvSpPr txBox="1"/>
          <p:nvPr/>
        </p:nvSpPr>
        <p:spPr>
          <a:xfrm>
            <a:off x="2827043" y="5491543"/>
            <a:ext cx="1800000" cy="593982"/>
          </a:xfrm>
          <a:prstGeom prst="roundRect">
            <a:avLst>
              <a:gd name="adj" fmla="val 50000"/>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defPPr>
              <a:defRPr lang="en-US"/>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dirty="0"/>
              <a:t>JavaScript</a:t>
            </a:r>
            <a:endParaRPr lang="en-US" dirty="0"/>
          </a:p>
        </p:txBody>
      </p:sp>
      <p:sp>
        <p:nvSpPr>
          <p:cNvPr id="15" name="Python">
            <a:extLst>
              <a:ext uri="{FF2B5EF4-FFF2-40B4-BE49-F238E27FC236}">
                <a16:creationId xmlns:a16="http://schemas.microsoft.com/office/drawing/2014/main" id="{0024E8E3-56C8-E778-8AD6-751CAC8DFEB4}"/>
              </a:ext>
            </a:extLst>
          </p:cNvPr>
          <p:cNvSpPr txBox="1"/>
          <p:nvPr/>
        </p:nvSpPr>
        <p:spPr>
          <a:xfrm>
            <a:off x="6527314" y="4273658"/>
            <a:ext cx="1726485" cy="593982"/>
          </a:xfrm>
          <a:prstGeom prst="roundRect">
            <a:avLst>
              <a:gd name="adj" fmla="val 50000"/>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defPPr>
              <a:defRPr lang="en-US"/>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dirty="0"/>
              <a:t>Python</a:t>
            </a:r>
            <a:endParaRPr lang="en-US" dirty="0"/>
          </a:p>
        </p:txBody>
      </p:sp>
      <p:sp>
        <p:nvSpPr>
          <p:cNvPr id="20" name="Text 3">
            <a:extLst>
              <a:ext uri="{FF2B5EF4-FFF2-40B4-BE49-F238E27FC236}">
                <a16:creationId xmlns:a16="http://schemas.microsoft.com/office/drawing/2014/main" id="{128C5E96-8E45-16A9-40E4-FE9027B35697}"/>
              </a:ext>
            </a:extLst>
          </p:cNvPr>
          <p:cNvSpPr/>
          <p:nvPr/>
        </p:nvSpPr>
        <p:spPr>
          <a:xfrm>
            <a:off x="1646412" y="3055639"/>
            <a:ext cx="5869646" cy="869181"/>
          </a:xfrm>
          <a:prstGeom prst="roundRect">
            <a:avLst>
              <a:gd name="adj" fmla="val 19487"/>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lgn="ctr"/>
            <a:r>
              <a:rPr lang="en-GB" dirty="0"/>
              <a:t>There are many things that AI can do. </a:t>
            </a:r>
            <a:br>
              <a:rPr lang="en-GB" dirty="0"/>
            </a:br>
            <a:r>
              <a:rPr lang="en-GB" dirty="0"/>
              <a:t>Click the skills below to find out more.</a:t>
            </a:r>
          </a:p>
        </p:txBody>
      </p:sp>
      <p:sp>
        <p:nvSpPr>
          <p:cNvPr id="21" name="NLP">
            <a:hlinkClick r:id="rId4" action="ppaction://hlinksldjump"/>
            <a:extLst>
              <a:ext uri="{FF2B5EF4-FFF2-40B4-BE49-F238E27FC236}">
                <a16:creationId xmlns:a16="http://schemas.microsoft.com/office/drawing/2014/main" id="{A06BAFD4-282B-8DF8-05C6-95CB65075506}"/>
              </a:ext>
            </a:extLst>
          </p:cNvPr>
          <p:cNvSpPr txBox="1"/>
          <p:nvPr/>
        </p:nvSpPr>
        <p:spPr>
          <a:xfrm>
            <a:off x="755650" y="4080564"/>
            <a:ext cx="4377322" cy="593982"/>
          </a:xfrm>
          <a:prstGeom prst="roundRect">
            <a:avLst>
              <a:gd name="adj" fmla="val 50000"/>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defPPr>
              <a:defRPr lang="en-US"/>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natural language processing (NLP)</a:t>
            </a:r>
            <a:endParaRPr lang="en-US" dirty="0"/>
          </a:p>
        </p:txBody>
      </p:sp>
      <p:sp>
        <p:nvSpPr>
          <p:cNvPr id="22" name="Speech Recognition">
            <a:hlinkClick r:id="rId5" action="ppaction://hlinksldjump"/>
            <a:extLst>
              <a:ext uri="{FF2B5EF4-FFF2-40B4-BE49-F238E27FC236}">
                <a16:creationId xmlns:a16="http://schemas.microsoft.com/office/drawing/2014/main" id="{2F058878-6410-0D00-51B4-479A4B02DA07}"/>
              </a:ext>
            </a:extLst>
          </p:cNvPr>
          <p:cNvSpPr txBox="1"/>
          <p:nvPr/>
        </p:nvSpPr>
        <p:spPr>
          <a:xfrm>
            <a:off x="3171823" y="5511691"/>
            <a:ext cx="2837295" cy="593982"/>
          </a:xfrm>
          <a:prstGeom prst="roundRect">
            <a:avLst>
              <a:gd name="adj" fmla="val 50000"/>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defPPr>
              <a:defRPr lang="en-US"/>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GB" dirty="0"/>
              <a:t>speech recognition</a:t>
            </a:r>
          </a:p>
        </p:txBody>
      </p:sp>
      <p:sp>
        <p:nvSpPr>
          <p:cNvPr id="23" name="Image Recognition">
            <a:hlinkClick r:id="rId6" action="ppaction://hlinksldjump"/>
            <a:extLst>
              <a:ext uri="{FF2B5EF4-FFF2-40B4-BE49-F238E27FC236}">
                <a16:creationId xmlns:a16="http://schemas.microsoft.com/office/drawing/2014/main" id="{72C71FAD-2CDF-3D25-2CEB-2EC35AB50823}"/>
              </a:ext>
            </a:extLst>
          </p:cNvPr>
          <p:cNvSpPr txBox="1"/>
          <p:nvPr/>
        </p:nvSpPr>
        <p:spPr>
          <a:xfrm>
            <a:off x="5551054" y="4796128"/>
            <a:ext cx="2837295" cy="593982"/>
          </a:xfrm>
          <a:prstGeom prst="roundRect">
            <a:avLst>
              <a:gd name="adj" fmla="val 50000"/>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defPPr>
              <a:defRPr lang="en-US"/>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GB" dirty="0"/>
              <a:t>image recognition</a:t>
            </a:r>
          </a:p>
        </p:txBody>
      </p:sp>
    </p:spTree>
    <p:extLst>
      <p:ext uri="{BB962C8B-B14F-4D97-AF65-F5344CB8AC3E}">
        <p14:creationId xmlns:p14="http://schemas.microsoft.com/office/powerpoint/2010/main" val="2514534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32" presetClass="emph" presetSubtype="0" fill="hold" grpId="1"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32" presetClass="emph" presetSubtype="0" fill="hold" grpId="1" nodeType="withEffect">
                                  <p:stCondLst>
                                    <p:cond delay="0"/>
                                  </p:stCondLst>
                                  <p:childTnLst>
                                    <p:animRot by="120000">
                                      <p:cBhvr>
                                        <p:cTn id="33" dur="100" fill="hold">
                                          <p:stCondLst>
                                            <p:cond delay="0"/>
                                          </p:stCondLst>
                                        </p:cTn>
                                        <p:tgtEl>
                                          <p:spTgt spid="15"/>
                                        </p:tgtEl>
                                        <p:attrNameLst>
                                          <p:attrName>r</p:attrName>
                                        </p:attrNameLst>
                                      </p:cBhvr>
                                    </p:animRot>
                                    <p:animRot by="-240000">
                                      <p:cBhvr>
                                        <p:cTn id="34" dur="200" fill="hold">
                                          <p:stCondLst>
                                            <p:cond delay="200"/>
                                          </p:stCondLst>
                                        </p:cTn>
                                        <p:tgtEl>
                                          <p:spTgt spid="15"/>
                                        </p:tgtEl>
                                        <p:attrNameLst>
                                          <p:attrName>r</p:attrName>
                                        </p:attrNameLst>
                                      </p:cBhvr>
                                    </p:animRot>
                                    <p:animRot by="240000">
                                      <p:cBhvr>
                                        <p:cTn id="35" dur="200" fill="hold">
                                          <p:stCondLst>
                                            <p:cond delay="400"/>
                                          </p:stCondLst>
                                        </p:cTn>
                                        <p:tgtEl>
                                          <p:spTgt spid="15"/>
                                        </p:tgtEl>
                                        <p:attrNameLst>
                                          <p:attrName>r</p:attrName>
                                        </p:attrNameLst>
                                      </p:cBhvr>
                                    </p:animRot>
                                    <p:animRot by="-240000">
                                      <p:cBhvr>
                                        <p:cTn id="36" dur="200" fill="hold">
                                          <p:stCondLst>
                                            <p:cond delay="600"/>
                                          </p:stCondLst>
                                        </p:cTn>
                                        <p:tgtEl>
                                          <p:spTgt spid="15"/>
                                        </p:tgtEl>
                                        <p:attrNameLst>
                                          <p:attrName>r</p:attrName>
                                        </p:attrNameLst>
                                      </p:cBhvr>
                                    </p:animRot>
                                    <p:animRot by="120000">
                                      <p:cBhvr>
                                        <p:cTn id="37" dur="200" fill="hold">
                                          <p:stCondLst>
                                            <p:cond delay="800"/>
                                          </p:stCondLst>
                                        </p:cTn>
                                        <p:tgtEl>
                                          <p:spTgt spid="15"/>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250"/>
                                        <p:tgtEl>
                                          <p:spTgt spid="5"/>
                                        </p:tgtEl>
                                      </p:cBhvr>
                                    </p:animEffect>
                                    <p:set>
                                      <p:cBhvr>
                                        <p:cTn id="42" dur="1" fill="hold">
                                          <p:stCondLst>
                                            <p:cond delay="249"/>
                                          </p:stCondLst>
                                        </p:cTn>
                                        <p:tgtEl>
                                          <p:spTgt spid="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50"/>
                                        <p:tgtEl>
                                          <p:spTgt spid="7"/>
                                        </p:tgtEl>
                                      </p:cBhvr>
                                    </p:animEffect>
                                    <p:set>
                                      <p:cBhvr>
                                        <p:cTn id="45" dur="1" fill="hold">
                                          <p:stCondLst>
                                            <p:cond delay="249"/>
                                          </p:stCondLst>
                                        </p:cTn>
                                        <p:tgtEl>
                                          <p:spTgt spid="7"/>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250"/>
                                        <p:tgtEl>
                                          <p:spTgt spid="14"/>
                                        </p:tgtEl>
                                      </p:cBhvr>
                                    </p:animEffect>
                                    <p:set>
                                      <p:cBhvr>
                                        <p:cTn id="48" dur="1" fill="hold">
                                          <p:stCondLst>
                                            <p:cond delay="249"/>
                                          </p:stCondLst>
                                        </p:cTn>
                                        <p:tgtEl>
                                          <p:spTgt spid="1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50"/>
                                        <p:tgtEl>
                                          <p:spTgt spid="18"/>
                                        </p:tgtEl>
                                      </p:cBhvr>
                                    </p:animEffect>
                                    <p:set>
                                      <p:cBhvr>
                                        <p:cTn id="51" dur="1" fill="hold">
                                          <p:stCondLst>
                                            <p:cond delay="249"/>
                                          </p:stCondLst>
                                        </p:cTn>
                                        <p:tgtEl>
                                          <p:spTgt spid="18"/>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250"/>
                                        <p:tgtEl>
                                          <p:spTgt spid="15"/>
                                        </p:tgtEl>
                                      </p:cBhvr>
                                    </p:animEffect>
                                    <p:set>
                                      <p:cBhvr>
                                        <p:cTn id="54" dur="1" fill="hold">
                                          <p:stCondLst>
                                            <p:cond delay="249"/>
                                          </p:stCondLst>
                                        </p:cTn>
                                        <p:tgtEl>
                                          <p:spTgt spid="15"/>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32" presetClass="emph" presetSubtype="0" fill="hold" grpId="1" nodeType="withEffect">
                                  <p:stCondLst>
                                    <p:cond delay="0"/>
                                  </p:stCondLst>
                                  <p:childTnLst>
                                    <p:animRot by="120000">
                                      <p:cBhvr>
                                        <p:cTn id="63" dur="100" fill="hold">
                                          <p:stCondLst>
                                            <p:cond delay="0"/>
                                          </p:stCondLst>
                                        </p:cTn>
                                        <p:tgtEl>
                                          <p:spTgt spid="21"/>
                                        </p:tgtEl>
                                        <p:attrNameLst>
                                          <p:attrName>r</p:attrName>
                                        </p:attrNameLst>
                                      </p:cBhvr>
                                    </p:animRot>
                                    <p:animRot by="-240000">
                                      <p:cBhvr>
                                        <p:cTn id="64" dur="200" fill="hold">
                                          <p:stCondLst>
                                            <p:cond delay="200"/>
                                          </p:stCondLst>
                                        </p:cTn>
                                        <p:tgtEl>
                                          <p:spTgt spid="21"/>
                                        </p:tgtEl>
                                        <p:attrNameLst>
                                          <p:attrName>r</p:attrName>
                                        </p:attrNameLst>
                                      </p:cBhvr>
                                    </p:animRot>
                                    <p:animRot by="240000">
                                      <p:cBhvr>
                                        <p:cTn id="65" dur="200" fill="hold">
                                          <p:stCondLst>
                                            <p:cond delay="400"/>
                                          </p:stCondLst>
                                        </p:cTn>
                                        <p:tgtEl>
                                          <p:spTgt spid="21"/>
                                        </p:tgtEl>
                                        <p:attrNameLst>
                                          <p:attrName>r</p:attrName>
                                        </p:attrNameLst>
                                      </p:cBhvr>
                                    </p:animRot>
                                    <p:animRot by="-240000">
                                      <p:cBhvr>
                                        <p:cTn id="66" dur="200" fill="hold">
                                          <p:stCondLst>
                                            <p:cond delay="600"/>
                                          </p:stCondLst>
                                        </p:cTn>
                                        <p:tgtEl>
                                          <p:spTgt spid="21"/>
                                        </p:tgtEl>
                                        <p:attrNameLst>
                                          <p:attrName>r</p:attrName>
                                        </p:attrNameLst>
                                      </p:cBhvr>
                                    </p:animRot>
                                    <p:animRot by="120000">
                                      <p:cBhvr>
                                        <p:cTn id="67" dur="200" fill="hold">
                                          <p:stCondLst>
                                            <p:cond delay="800"/>
                                          </p:stCondLst>
                                        </p:cTn>
                                        <p:tgtEl>
                                          <p:spTgt spid="21"/>
                                        </p:tgtEl>
                                        <p:attrNameLst>
                                          <p:attrName>r</p:attrName>
                                        </p:attrNameLst>
                                      </p:cBhvr>
                                    </p:animRot>
                                  </p:childTnLst>
                                </p:cTn>
                              </p:par>
                            </p:childTnLst>
                          </p:cTn>
                        </p:par>
                        <p:par>
                          <p:cTn id="68" fill="hold">
                            <p:stCondLst>
                              <p:cond delay="1500"/>
                            </p:stCondLst>
                            <p:childTnLst>
                              <p:par>
                                <p:cTn id="69" presetID="10"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par>
                                <p:cTn id="72" presetID="32" presetClass="emph" presetSubtype="0" fill="hold" grpId="1" nodeType="withEffect">
                                  <p:stCondLst>
                                    <p:cond delay="0"/>
                                  </p:stCondLst>
                                  <p:childTnLst>
                                    <p:animRot by="120000">
                                      <p:cBhvr>
                                        <p:cTn id="73" dur="100" fill="hold">
                                          <p:stCondLst>
                                            <p:cond delay="0"/>
                                          </p:stCondLst>
                                        </p:cTn>
                                        <p:tgtEl>
                                          <p:spTgt spid="22"/>
                                        </p:tgtEl>
                                        <p:attrNameLst>
                                          <p:attrName>r</p:attrName>
                                        </p:attrNameLst>
                                      </p:cBhvr>
                                    </p:animRot>
                                    <p:animRot by="-240000">
                                      <p:cBhvr>
                                        <p:cTn id="74" dur="200" fill="hold">
                                          <p:stCondLst>
                                            <p:cond delay="200"/>
                                          </p:stCondLst>
                                        </p:cTn>
                                        <p:tgtEl>
                                          <p:spTgt spid="22"/>
                                        </p:tgtEl>
                                        <p:attrNameLst>
                                          <p:attrName>r</p:attrName>
                                        </p:attrNameLst>
                                      </p:cBhvr>
                                    </p:animRot>
                                    <p:animRot by="240000">
                                      <p:cBhvr>
                                        <p:cTn id="75" dur="200" fill="hold">
                                          <p:stCondLst>
                                            <p:cond delay="400"/>
                                          </p:stCondLst>
                                        </p:cTn>
                                        <p:tgtEl>
                                          <p:spTgt spid="22"/>
                                        </p:tgtEl>
                                        <p:attrNameLst>
                                          <p:attrName>r</p:attrName>
                                        </p:attrNameLst>
                                      </p:cBhvr>
                                    </p:animRot>
                                    <p:animRot by="-240000">
                                      <p:cBhvr>
                                        <p:cTn id="76" dur="200" fill="hold">
                                          <p:stCondLst>
                                            <p:cond delay="600"/>
                                          </p:stCondLst>
                                        </p:cTn>
                                        <p:tgtEl>
                                          <p:spTgt spid="22"/>
                                        </p:tgtEl>
                                        <p:attrNameLst>
                                          <p:attrName>r</p:attrName>
                                        </p:attrNameLst>
                                      </p:cBhvr>
                                    </p:animRot>
                                    <p:animRot by="120000">
                                      <p:cBhvr>
                                        <p:cTn id="77" dur="200" fill="hold">
                                          <p:stCondLst>
                                            <p:cond delay="800"/>
                                          </p:stCondLst>
                                        </p:cTn>
                                        <p:tgtEl>
                                          <p:spTgt spid="22"/>
                                        </p:tgtEl>
                                        <p:attrNameLst>
                                          <p:attrName>r</p:attrName>
                                        </p:attrNameLst>
                                      </p:cBhvr>
                                    </p:animRot>
                                  </p:childTnLst>
                                </p:cTn>
                              </p:par>
                            </p:childTnLst>
                          </p:cTn>
                        </p:par>
                        <p:par>
                          <p:cTn id="78" fill="hold">
                            <p:stCondLst>
                              <p:cond delay="2500"/>
                            </p:stCondLst>
                            <p:childTnLst>
                              <p:par>
                                <p:cTn id="79" presetID="10" presetClass="entr" presetSubtype="0"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par>
                                <p:cTn id="82" presetID="32" presetClass="emph" presetSubtype="0" fill="hold" grpId="1" nodeType="withEffect">
                                  <p:stCondLst>
                                    <p:cond delay="0"/>
                                  </p:stCondLst>
                                  <p:childTnLst>
                                    <p:animRot by="120000">
                                      <p:cBhvr>
                                        <p:cTn id="83" dur="100" fill="hold">
                                          <p:stCondLst>
                                            <p:cond delay="0"/>
                                          </p:stCondLst>
                                        </p:cTn>
                                        <p:tgtEl>
                                          <p:spTgt spid="23"/>
                                        </p:tgtEl>
                                        <p:attrNameLst>
                                          <p:attrName>r</p:attrName>
                                        </p:attrNameLst>
                                      </p:cBhvr>
                                    </p:animRot>
                                    <p:animRot by="-240000">
                                      <p:cBhvr>
                                        <p:cTn id="84" dur="200" fill="hold">
                                          <p:stCondLst>
                                            <p:cond delay="200"/>
                                          </p:stCondLst>
                                        </p:cTn>
                                        <p:tgtEl>
                                          <p:spTgt spid="23"/>
                                        </p:tgtEl>
                                        <p:attrNameLst>
                                          <p:attrName>r</p:attrName>
                                        </p:attrNameLst>
                                      </p:cBhvr>
                                    </p:animRot>
                                    <p:animRot by="240000">
                                      <p:cBhvr>
                                        <p:cTn id="85" dur="200" fill="hold">
                                          <p:stCondLst>
                                            <p:cond delay="400"/>
                                          </p:stCondLst>
                                        </p:cTn>
                                        <p:tgtEl>
                                          <p:spTgt spid="23"/>
                                        </p:tgtEl>
                                        <p:attrNameLst>
                                          <p:attrName>r</p:attrName>
                                        </p:attrNameLst>
                                      </p:cBhvr>
                                    </p:animRot>
                                    <p:animRot by="-240000">
                                      <p:cBhvr>
                                        <p:cTn id="86" dur="200" fill="hold">
                                          <p:stCondLst>
                                            <p:cond delay="600"/>
                                          </p:stCondLst>
                                        </p:cTn>
                                        <p:tgtEl>
                                          <p:spTgt spid="23"/>
                                        </p:tgtEl>
                                        <p:attrNameLst>
                                          <p:attrName>r</p:attrName>
                                        </p:attrNameLst>
                                      </p:cBhvr>
                                    </p:animRot>
                                    <p:animRot by="120000">
                                      <p:cBhvr>
                                        <p:cTn id="87"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P spid="5" grpId="1" animBg="1"/>
      <p:bldP spid="7" grpId="0" animBg="1"/>
      <p:bldP spid="7" grpId="1" animBg="1"/>
      <p:bldP spid="14" grpId="0" animBg="1"/>
      <p:bldP spid="14" grpId="1" animBg="1"/>
      <p:bldP spid="14" grpId="2" animBg="1"/>
      <p:bldP spid="15" grpId="0" animBg="1"/>
      <p:bldP spid="15" grpId="1" animBg="1"/>
      <p:bldP spid="15" grpId="2" animBg="1"/>
      <p:bldP spid="20" grpId="0" animBg="1"/>
      <p:bldP spid="21" grpId="0" animBg="1"/>
      <p:bldP spid="21" grpId="1" animBg="1"/>
      <p:bldP spid="22" grpId="0" animBg="1"/>
      <p:bldP spid="22" grpId="1" animBg="1"/>
      <p:bldP spid="23" grpId="0" animBg="1"/>
      <p:bldP spid="23"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Title">
            <a:extLst>
              <a:ext uri="{FF2B5EF4-FFF2-40B4-BE49-F238E27FC236}">
                <a16:creationId xmlns:a16="http://schemas.microsoft.com/office/drawing/2014/main" id="{29B14F3A-CA8A-A0DB-FA0F-C8F8997818E2}"/>
              </a:ext>
            </a:extLst>
          </p:cNvPr>
          <p:cNvSpPr/>
          <p:nvPr/>
        </p:nvSpPr>
        <p:spPr>
          <a:xfrm>
            <a:off x="-101969" y="549276"/>
            <a:ext cx="7130841" cy="866734"/>
          </a:xfrm>
          <a:prstGeom prst="snip1Rect">
            <a:avLst/>
          </a:prstGeom>
          <a:solidFill>
            <a:srgbClr val="01407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88000" tIns="108000" rIns="288000" bIns="108000" rtlCol="0" anchor="ctr"/>
          <a:lstStyle/>
          <a:p>
            <a:pPr algn="ctr"/>
            <a:endParaRPr lang="en-GB" dirty="0">
              <a:solidFill>
                <a:schemeClr val="bg1"/>
              </a:solidFill>
            </a:endParaRPr>
          </a:p>
        </p:txBody>
      </p:sp>
      <p:sp>
        <p:nvSpPr>
          <p:cNvPr id="19" name="Blue bg">
            <a:extLst>
              <a:ext uri="{FF2B5EF4-FFF2-40B4-BE49-F238E27FC236}">
                <a16:creationId xmlns:a16="http://schemas.microsoft.com/office/drawing/2014/main" id="{F823B235-C387-7893-E4CE-8CD085DD3133}"/>
              </a:ext>
            </a:extLst>
          </p:cNvPr>
          <p:cNvSpPr/>
          <p:nvPr/>
        </p:nvSpPr>
        <p:spPr>
          <a:xfrm>
            <a:off x="539750" y="2843204"/>
            <a:ext cx="8064500" cy="3465520"/>
          </a:xfrm>
          <a:prstGeom prst="roundRect">
            <a:avLst>
              <a:gd name="adj" fmla="val 5473"/>
            </a:avLst>
          </a:prstGeom>
          <a:solidFill>
            <a:srgbClr val="90C8E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30" name="TextBox 29">
            <a:extLst>
              <a:ext uri="{FF2B5EF4-FFF2-40B4-BE49-F238E27FC236}">
                <a16:creationId xmlns:a16="http://schemas.microsoft.com/office/drawing/2014/main" id="{BF4D7FAF-21D0-3008-2896-D7E87F99CEA2}"/>
              </a:ext>
            </a:extLst>
          </p:cNvPr>
          <p:cNvSpPr txBox="1"/>
          <p:nvPr/>
        </p:nvSpPr>
        <p:spPr>
          <a:xfrm>
            <a:off x="776196" y="659478"/>
            <a:ext cx="6252676" cy="646331"/>
          </a:xfrm>
          <a:prstGeom prst="rect">
            <a:avLst/>
          </a:prstGeom>
          <a:noFill/>
        </p:spPr>
        <p:txBody>
          <a:bodyPr wrap="square" lIns="0" rIns="0">
            <a:spAutoFit/>
          </a:bodyPr>
          <a:lstStyle/>
          <a:p>
            <a:r>
              <a:rPr lang="en-GB" sz="3600" b="1" dirty="0">
                <a:solidFill>
                  <a:schemeClr val="bg1"/>
                </a:solidFill>
              </a:rPr>
              <a:t>Programming Languages</a:t>
            </a:r>
            <a:endParaRPr lang="en-IC" sz="3600" b="1" dirty="0">
              <a:solidFill>
                <a:schemeClr val="bg1"/>
              </a:solidFill>
            </a:endParaRPr>
          </a:p>
        </p:txBody>
      </p:sp>
      <p:sp>
        <p:nvSpPr>
          <p:cNvPr id="37" name="Text 1">
            <a:extLst>
              <a:ext uri="{FF2B5EF4-FFF2-40B4-BE49-F238E27FC236}">
                <a16:creationId xmlns:a16="http://schemas.microsoft.com/office/drawing/2014/main" id="{268DD9BF-8472-FF1C-8C92-1629AAEFFFBD}"/>
              </a:ext>
            </a:extLst>
          </p:cNvPr>
          <p:cNvSpPr txBox="1"/>
          <p:nvPr/>
        </p:nvSpPr>
        <p:spPr>
          <a:xfrm>
            <a:off x="755650" y="1575609"/>
            <a:ext cx="7632699" cy="1107996"/>
          </a:xfrm>
          <a:prstGeom prst="rect">
            <a:avLst/>
          </a:prstGeom>
          <a:noFill/>
        </p:spPr>
        <p:txBody>
          <a:bodyPr wrap="square" lIns="0" tIns="0" rIns="0" bIns="0">
            <a:spAutoFit/>
          </a:bodyPr>
          <a:lstStyle/>
          <a:p>
            <a:r>
              <a:rPr lang="en-US" dirty="0">
                <a:effectLst/>
              </a:rPr>
              <a:t>Artificial Intelligence can use algorithms to follow rules and determine how to respond to certain actions. These algorithms are able to tell the machine how to perform a task or solve a problem based on step-by-step instructions.</a:t>
            </a:r>
          </a:p>
        </p:txBody>
      </p:sp>
      <p:sp>
        <p:nvSpPr>
          <p:cNvPr id="21" name="NLP">
            <a:extLst>
              <a:ext uri="{FF2B5EF4-FFF2-40B4-BE49-F238E27FC236}">
                <a16:creationId xmlns:a16="http://schemas.microsoft.com/office/drawing/2014/main" id="{A06BAFD4-282B-8DF8-05C6-95CB65075506}"/>
              </a:ext>
            </a:extLst>
          </p:cNvPr>
          <p:cNvSpPr txBox="1"/>
          <p:nvPr/>
        </p:nvSpPr>
        <p:spPr>
          <a:xfrm>
            <a:off x="755650" y="4742863"/>
            <a:ext cx="4204277" cy="593982"/>
          </a:xfrm>
          <a:prstGeom prst="roundRect">
            <a:avLst>
              <a:gd name="adj" fmla="val 50000"/>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defPPr>
              <a:defRPr lang="en-US"/>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natural language processing (NLP)</a:t>
            </a:r>
            <a:endParaRPr lang="en-US" dirty="0"/>
          </a:p>
        </p:txBody>
      </p:sp>
      <p:sp>
        <p:nvSpPr>
          <p:cNvPr id="3" name="TextBox 2">
            <a:extLst>
              <a:ext uri="{FF2B5EF4-FFF2-40B4-BE49-F238E27FC236}">
                <a16:creationId xmlns:a16="http://schemas.microsoft.com/office/drawing/2014/main" id="{DE3E89D4-4E2F-76A4-5CCA-FEB3C16829ED}"/>
              </a:ext>
            </a:extLst>
          </p:cNvPr>
          <p:cNvSpPr txBox="1"/>
          <p:nvPr/>
        </p:nvSpPr>
        <p:spPr>
          <a:xfrm>
            <a:off x="5181600" y="4748553"/>
            <a:ext cx="3208556" cy="1665120"/>
          </a:xfrm>
          <a:prstGeom prst="snip2SameRect">
            <a:avLst>
              <a:gd name="adj1" fmla="val 7980"/>
              <a:gd name="adj2" fmla="val 0"/>
            </a:avLst>
          </a:prstGeom>
          <a:solidFill>
            <a:srgbClr val="01407D"/>
          </a:solidFill>
        </p:spPr>
        <p:txBody>
          <a:bodyPr wrap="square" lIns="108000" tIns="108000" rIns="108000" bIns="108000">
            <a:spAutoFit/>
          </a:bodyPr>
          <a:lstStyle/>
          <a:p>
            <a:pPr marL="0" lvl="0" indent="0" algn="l" rtl="0">
              <a:spcBef>
                <a:spcPts val="0"/>
              </a:spcBef>
              <a:spcAft>
                <a:spcPts val="0"/>
              </a:spcAft>
              <a:buNone/>
            </a:pPr>
            <a:r>
              <a:rPr lang="en-GB" dirty="0">
                <a:solidFill>
                  <a:schemeClr val="bg1"/>
                </a:solidFill>
              </a:rPr>
              <a:t>This is a machine’s ability to recognise and interpret human language. NLP can be used in apps to translate one language to another.</a:t>
            </a:r>
          </a:p>
        </p:txBody>
      </p:sp>
      <p:grpSp>
        <p:nvGrpSpPr>
          <p:cNvPr id="9" name="Back">
            <a:extLst>
              <a:ext uri="{FF2B5EF4-FFF2-40B4-BE49-F238E27FC236}">
                <a16:creationId xmlns:a16="http://schemas.microsoft.com/office/drawing/2014/main" id="{5C9CBF4B-312A-71C2-7EA1-2E8F8050E5FA}"/>
              </a:ext>
            </a:extLst>
          </p:cNvPr>
          <p:cNvGrpSpPr/>
          <p:nvPr/>
        </p:nvGrpSpPr>
        <p:grpSpPr>
          <a:xfrm>
            <a:off x="1704434" y="5574389"/>
            <a:ext cx="1297384" cy="486352"/>
            <a:chOff x="1704434" y="5606473"/>
            <a:chExt cx="1297384" cy="486352"/>
          </a:xfrm>
        </p:grpSpPr>
        <p:sp>
          <p:nvSpPr>
            <p:cNvPr id="4" name="Pentagon 3">
              <a:hlinkClick r:id="rId2" action="ppaction://hlinksldjump"/>
              <a:extLst>
                <a:ext uri="{FF2B5EF4-FFF2-40B4-BE49-F238E27FC236}">
                  <a16:creationId xmlns:a16="http://schemas.microsoft.com/office/drawing/2014/main" id="{B36C1A70-9419-0394-A3D3-5A8F1088D204}"/>
                </a:ext>
              </a:extLst>
            </p:cNvPr>
            <p:cNvSpPr/>
            <p:nvPr/>
          </p:nvSpPr>
          <p:spPr>
            <a:xfrm flipH="1">
              <a:off x="1704434" y="5606473"/>
              <a:ext cx="1297384" cy="486352"/>
            </a:xfrm>
            <a:prstGeom prst="homePlate">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6" name="TextBox 5">
              <a:hlinkClick r:id="rId2" action="ppaction://hlinksldjump"/>
              <a:extLst>
                <a:ext uri="{FF2B5EF4-FFF2-40B4-BE49-F238E27FC236}">
                  <a16:creationId xmlns:a16="http://schemas.microsoft.com/office/drawing/2014/main" id="{D99E4316-6FDF-9F0E-E1B5-5D386DAEADE3}"/>
                </a:ext>
              </a:extLst>
            </p:cNvPr>
            <p:cNvSpPr txBox="1"/>
            <p:nvPr/>
          </p:nvSpPr>
          <p:spPr>
            <a:xfrm>
              <a:off x="1838037" y="5664983"/>
              <a:ext cx="1163781" cy="369332"/>
            </a:xfrm>
            <a:prstGeom prst="rect">
              <a:avLst/>
            </a:prstGeom>
            <a:noFill/>
          </p:spPr>
          <p:txBody>
            <a:bodyPr wrap="square" rtlCol="0">
              <a:spAutoFit/>
            </a:bodyPr>
            <a:lstStyle/>
            <a:p>
              <a:pPr algn="ctr"/>
              <a:r>
                <a:rPr lang="en-IC" dirty="0"/>
                <a:t>Back</a:t>
              </a:r>
            </a:p>
          </p:txBody>
        </p:sp>
      </p:grpSp>
      <p:sp>
        <p:nvSpPr>
          <p:cNvPr id="2" name="Text 3">
            <a:extLst>
              <a:ext uri="{FF2B5EF4-FFF2-40B4-BE49-F238E27FC236}">
                <a16:creationId xmlns:a16="http://schemas.microsoft.com/office/drawing/2014/main" id="{FD0B972F-9080-3164-14DF-B8E099DBF5CC}"/>
              </a:ext>
            </a:extLst>
          </p:cNvPr>
          <p:cNvSpPr/>
          <p:nvPr/>
        </p:nvSpPr>
        <p:spPr>
          <a:xfrm>
            <a:off x="1646412" y="3055639"/>
            <a:ext cx="5869646" cy="869181"/>
          </a:xfrm>
          <a:prstGeom prst="roundRect">
            <a:avLst>
              <a:gd name="adj" fmla="val 19487"/>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lgn="ctr"/>
            <a:r>
              <a:rPr lang="en-GB" dirty="0"/>
              <a:t>There are many things that AI can do. </a:t>
            </a:r>
            <a:br>
              <a:rPr lang="en-GB" dirty="0"/>
            </a:br>
            <a:r>
              <a:rPr lang="en-GB" dirty="0"/>
              <a:t>Click the skills below to find out more.</a:t>
            </a:r>
          </a:p>
        </p:txBody>
      </p:sp>
    </p:spTree>
    <p:extLst>
      <p:ext uri="{BB962C8B-B14F-4D97-AF65-F5344CB8AC3E}">
        <p14:creationId xmlns:p14="http://schemas.microsoft.com/office/powerpoint/2010/main" val="2772725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Title">
            <a:extLst>
              <a:ext uri="{FF2B5EF4-FFF2-40B4-BE49-F238E27FC236}">
                <a16:creationId xmlns:a16="http://schemas.microsoft.com/office/drawing/2014/main" id="{29B14F3A-CA8A-A0DB-FA0F-C8F8997818E2}"/>
              </a:ext>
            </a:extLst>
          </p:cNvPr>
          <p:cNvSpPr/>
          <p:nvPr/>
        </p:nvSpPr>
        <p:spPr>
          <a:xfrm>
            <a:off x="-101969" y="549276"/>
            <a:ext cx="7130841" cy="866734"/>
          </a:xfrm>
          <a:prstGeom prst="snip1Rect">
            <a:avLst/>
          </a:prstGeom>
          <a:solidFill>
            <a:srgbClr val="01407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88000" tIns="108000" rIns="288000" bIns="108000" rtlCol="0" anchor="ctr"/>
          <a:lstStyle/>
          <a:p>
            <a:pPr algn="ctr"/>
            <a:endParaRPr lang="en-GB" dirty="0">
              <a:solidFill>
                <a:schemeClr val="bg1"/>
              </a:solidFill>
            </a:endParaRPr>
          </a:p>
        </p:txBody>
      </p:sp>
      <p:sp>
        <p:nvSpPr>
          <p:cNvPr id="19" name="Blue bg">
            <a:extLst>
              <a:ext uri="{FF2B5EF4-FFF2-40B4-BE49-F238E27FC236}">
                <a16:creationId xmlns:a16="http://schemas.microsoft.com/office/drawing/2014/main" id="{F823B235-C387-7893-E4CE-8CD085DD3133}"/>
              </a:ext>
            </a:extLst>
          </p:cNvPr>
          <p:cNvSpPr/>
          <p:nvPr/>
        </p:nvSpPr>
        <p:spPr>
          <a:xfrm>
            <a:off x="539750" y="2843204"/>
            <a:ext cx="8064500" cy="3465520"/>
          </a:xfrm>
          <a:prstGeom prst="roundRect">
            <a:avLst>
              <a:gd name="adj" fmla="val 5473"/>
            </a:avLst>
          </a:prstGeom>
          <a:solidFill>
            <a:srgbClr val="90C8E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30" name="TextBox 29">
            <a:extLst>
              <a:ext uri="{FF2B5EF4-FFF2-40B4-BE49-F238E27FC236}">
                <a16:creationId xmlns:a16="http://schemas.microsoft.com/office/drawing/2014/main" id="{BF4D7FAF-21D0-3008-2896-D7E87F99CEA2}"/>
              </a:ext>
            </a:extLst>
          </p:cNvPr>
          <p:cNvSpPr txBox="1"/>
          <p:nvPr/>
        </p:nvSpPr>
        <p:spPr>
          <a:xfrm>
            <a:off x="776196" y="659478"/>
            <a:ext cx="6252676" cy="646331"/>
          </a:xfrm>
          <a:prstGeom prst="rect">
            <a:avLst/>
          </a:prstGeom>
          <a:noFill/>
        </p:spPr>
        <p:txBody>
          <a:bodyPr wrap="square" lIns="0" rIns="0">
            <a:spAutoFit/>
          </a:bodyPr>
          <a:lstStyle/>
          <a:p>
            <a:r>
              <a:rPr lang="en-GB" sz="3600" b="1" dirty="0">
                <a:solidFill>
                  <a:schemeClr val="bg1"/>
                </a:solidFill>
              </a:rPr>
              <a:t>Programming Languages</a:t>
            </a:r>
            <a:endParaRPr lang="en-IC" sz="3600" b="1" dirty="0">
              <a:solidFill>
                <a:schemeClr val="bg1"/>
              </a:solidFill>
            </a:endParaRPr>
          </a:p>
        </p:txBody>
      </p:sp>
      <p:sp>
        <p:nvSpPr>
          <p:cNvPr id="37" name="Text 1">
            <a:extLst>
              <a:ext uri="{FF2B5EF4-FFF2-40B4-BE49-F238E27FC236}">
                <a16:creationId xmlns:a16="http://schemas.microsoft.com/office/drawing/2014/main" id="{268DD9BF-8472-FF1C-8C92-1629AAEFFFBD}"/>
              </a:ext>
            </a:extLst>
          </p:cNvPr>
          <p:cNvSpPr txBox="1"/>
          <p:nvPr/>
        </p:nvSpPr>
        <p:spPr>
          <a:xfrm>
            <a:off x="755650" y="1575609"/>
            <a:ext cx="7632699" cy="1107996"/>
          </a:xfrm>
          <a:prstGeom prst="rect">
            <a:avLst/>
          </a:prstGeom>
          <a:noFill/>
        </p:spPr>
        <p:txBody>
          <a:bodyPr wrap="square" lIns="0" tIns="0" rIns="0" bIns="0">
            <a:spAutoFit/>
          </a:bodyPr>
          <a:lstStyle/>
          <a:p>
            <a:r>
              <a:rPr lang="en-US" dirty="0">
                <a:effectLst/>
              </a:rPr>
              <a:t>Artificial Intelligence can use algorithms to follow rules and determine how to respond to certain actions. These algorithms are able to tell the machine how to perform a task or solve a problem based on step-by-step instructions.</a:t>
            </a:r>
          </a:p>
        </p:txBody>
      </p:sp>
      <p:sp>
        <p:nvSpPr>
          <p:cNvPr id="21" name="NLP">
            <a:extLst>
              <a:ext uri="{FF2B5EF4-FFF2-40B4-BE49-F238E27FC236}">
                <a16:creationId xmlns:a16="http://schemas.microsoft.com/office/drawing/2014/main" id="{A06BAFD4-282B-8DF8-05C6-95CB65075506}"/>
              </a:ext>
            </a:extLst>
          </p:cNvPr>
          <p:cNvSpPr txBox="1"/>
          <p:nvPr/>
        </p:nvSpPr>
        <p:spPr>
          <a:xfrm>
            <a:off x="879060" y="4179956"/>
            <a:ext cx="2948132" cy="593982"/>
          </a:xfrm>
          <a:prstGeom prst="roundRect">
            <a:avLst>
              <a:gd name="adj" fmla="val 50000"/>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defPPr>
              <a:defRPr lang="en-US"/>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GB" dirty="0"/>
              <a:t>speech recognition</a:t>
            </a:r>
          </a:p>
        </p:txBody>
      </p:sp>
      <p:sp>
        <p:nvSpPr>
          <p:cNvPr id="3" name="TextBox 2">
            <a:extLst>
              <a:ext uri="{FF2B5EF4-FFF2-40B4-BE49-F238E27FC236}">
                <a16:creationId xmlns:a16="http://schemas.microsoft.com/office/drawing/2014/main" id="{DE3E89D4-4E2F-76A4-5CCA-FEB3C16829ED}"/>
              </a:ext>
            </a:extLst>
          </p:cNvPr>
          <p:cNvSpPr txBox="1"/>
          <p:nvPr/>
        </p:nvSpPr>
        <p:spPr>
          <a:xfrm>
            <a:off x="4571999" y="4179956"/>
            <a:ext cx="3818157" cy="2240549"/>
          </a:xfrm>
          <a:prstGeom prst="snip2SameRect">
            <a:avLst>
              <a:gd name="adj1" fmla="val 7980"/>
              <a:gd name="adj2" fmla="val 0"/>
            </a:avLst>
          </a:prstGeom>
          <a:solidFill>
            <a:srgbClr val="01407D"/>
          </a:solidFill>
        </p:spPr>
        <p:txBody>
          <a:bodyPr wrap="square" lIns="108000" tIns="108000" rIns="108000" bIns="108000">
            <a:spAutoFit/>
          </a:bodyPr>
          <a:lstStyle/>
          <a:p>
            <a:pPr marL="0" lvl="0" indent="0" algn="l" rtl="0">
              <a:spcBef>
                <a:spcPts val="0"/>
              </a:spcBef>
              <a:spcAft>
                <a:spcPts val="0"/>
              </a:spcAft>
              <a:buNone/>
            </a:pPr>
            <a:r>
              <a:rPr lang="en-GB" dirty="0">
                <a:solidFill>
                  <a:schemeClr val="bg1"/>
                </a:solidFill>
              </a:rPr>
              <a:t>Speech recognition is where a machine can understand human language. You may have seen this being used in voice assistants, where a user gives a voice command and the machine will carry out a response.</a:t>
            </a:r>
          </a:p>
        </p:txBody>
      </p:sp>
      <p:grpSp>
        <p:nvGrpSpPr>
          <p:cNvPr id="9" name="Back">
            <a:extLst>
              <a:ext uri="{FF2B5EF4-FFF2-40B4-BE49-F238E27FC236}">
                <a16:creationId xmlns:a16="http://schemas.microsoft.com/office/drawing/2014/main" id="{5C9CBF4B-312A-71C2-7EA1-2E8F8050E5FA}"/>
              </a:ext>
            </a:extLst>
          </p:cNvPr>
          <p:cNvGrpSpPr/>
          <p:nvPr/>
        </p:nvGrpSpPr>
        <p:grpSpPr>
          <a:xfrm>
            <a:off x="1704434" y="5574389"/>
            <a:ext cx="1297384" cy="486352"/>
            <a:chOff x="1704434" y="5606473"/>
            <a:chExt cx="1297384" cy="486352"/>
          </a:xfrm>
        </p:grpSpPr>
        <p:sp>
          <p:nvSpPr>
            <p:cNvPr id="4" name="Pentagon 3">
              <a:hlinkClick r:id="rId2" action="ppaction://hlinksldjump"/>
              <a:extLst>
                <a:ext uri="{FF2B5EF4-FFF2-40B4-BE49-F238E27FC236}">
                  <a16:creationId xmlns:a16="http://schemas.microsoft.com/office/drawing/2014/main" id="{B36C1A70-9419-0394-A3D3-5A8F1088D204}"/>
                </a:ext>
              </a:extLst>
            </p:cNvPr>
            <p:cNvSpPr/>
            <p:nvPr/>
          </p:nvSpPr>
          <p:spPr>
            <a:xfrm flipH="1">
              <a:off x="1704434" y="5606473"/>
              <a:ext cx="1297384" cy="486352"/>
            </a:xfrm>
            <a:prstGeom prst="homePlate">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a:p>
          </p:txBody>
        </p:sp>
        <p:sp>
          <p:nvSpPr>
            <p:cNvPr id="6" name="TextBox 5">
              <a:hlinkClick r:id="rId2" action="ppaction://hlinksldjump"/>
              <a:extLst>
                <a:ext uri="{FF2B5EF4-FFF2-40B4-BE49-F238E27FC236}">
                  <a16:creationId xmlns:a16="http://schemas.microsoft.com/office/drawing/2014/main" id="{D99E4316-6FDF-9F0E-E1B5-5D386DAEADE3}"/>
                </a:ext>
              </a:extLst>
            </p:cNvPr>
            <p:cNvSpPr txBox="1"/>
            <p:nvPr/>
          </p:nvSpPr>
          <p:spPr>
            <a:xfrm>
              <a:off x="1838037" y="5664983"/>
              <a:ext cx="1163781" cy="369332"/>
            </a:xfrm>
            <a:prstGeom prst="rect">
              <a:avLst/>
            </a:prstGeom>
            <a:noFill/>
          </p:spPr>
          <p:txBody>
            <a:bodyPr wrap="square" rtlCol="0">
              <a:spAutoFit/>
            </a:bodyPr>
            <a:lstStyle/>
            <a:p>
              <a:pPr algn="ctr"/>
              <a:r>
                <a:rPr lang="en-IC" dirty="0"/>
                <a:t>Back</a:t>
              </a:r>
            </a:p>
          </p:txBody>
        </p:sp>
      </p:grpSp>
      <p:sp>
        <p:nvSpPr>
          <p:cNvPr id="2" name="Text 3">
            <a:extLst>
              <a:ext uri="{FF2B5EF4-FFF2-40B4-BE49-F238E27FC236}">
                <a16:creationId xmlns:a16="http://schemas.microsoft.com/office/drawing/2014/main" id="{EA631B88-67AE-C436-1A47-CFBD92CFA63A}"/>
              </a:ext>
            </a:extLst>
          </p:cNvPr>
          <p:cNvSpPr/>
          <p:nvPr/>
        </p:nvSpPr>
        <p:spPr>
          <a:xfrm>
            <a:off x="1646412" y="3055639"/>
            <a:ext cx="5869646" cy="869181"/>
          </a:xfrm>
          <a:prstGeom prst="roundRect">
            <a:avLst>
              <a:gd name="adj" fmla="val 19487"/>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lgn="ctr"/>
            <a:r>
              <a:rPr lang="en-GB" dirty="0"/>
              <a:t>There are many things that AI can do. </a:t>
            </a:r>
            <a:br>
              <a:rPr lang="en-GB" dirty="0"/>
            </a:br>
            <a:r>
              <a:rPr lang="en-GB" dirty="0"/>
              <a:t>Click the skills below to find out more.</a:t>
            </a:r>
          </a:p>
        </p:txBody>
      </p:sp>
    </p:spTree>
    <p:extLst>
      <p:ext uri="{BB962C8B-B14F-4D97-AF65-F5344CB8AC3E}">
        <p14:creationId xmlns:p14="http://schemas.microsoft.com/office/powerpoint/2010/main" val="125776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Layouts</Template>
  <TotalTime>1450</TotalTime>
  <Words>1835</Words>
  <Application>Microsoft Office PowerPoint</Application>
  <PresentationFormat>On-screen Show (4:3)</PresentationFormat>
  <Paragraphs>116</Paragraphs>
  <Slides>19</Slides>
  <Notes>0</Notes>
  <HiddenSlides>5</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Roboto</vt:lpstr>
      <vt:lpstr>Arial</vt:lpstr>
      <vt:lpstr>Calibri</vt:lpstr>
      <vt:lpstr>Twinkl</vt:lpstr>
      <vt:lpstr>Slide Layouts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Mary Jude Camilleri</cp:lastModifiedBy>
  <cp:revision>108</cp:revision>
  <dcterms:created xsi:type="dcterms:W3CDTF">2022-07-29T11:54:45Z</dcterms:created>
  <dcterms:modified xsi:type="dcterms:W3CDTF">2023-06-16T10:46:05Z</dcterms:modified>
</cp:coreProperties>
</file>