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6" r:id="rId6"/>
    <p:sldId id="257" r:id="rId7"/>
    <p:sldId id="279" r:id="rId8"/>
    <p:sldId id="281" r:id="rId9"/>
    <p:sldId id="282" r:id="rId10"/>
    <p:sldId id="340" r:id="rId11"/>
    <p:sldId id="345" r:id="rId12"/>
    <p:sldId id="283" r:id="rId13"/>
    <p:sldId id="347" r:id="rId14"/>
    <p:sldId id="341" r:id="rId15"/>
    <p:sldId id="343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344" r:id="rId24"/>
    <p:sldId id="346" r:id="rId25"/>
    <p:sldId id="262" r:id="rId26"/>
    <p:sldId id="342" r:id="rId27"/>
    <p:sldId id="26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3907" autoAdjust="0"/>
  </p:normalViewPr>
  <p:slideViewPr>
    <p:cSldViewPr snapToGrid="0">
      <p:cViewPr varScale="1">
        <p:scale>
          <a:sx n="68" d="100"/>
          <a:sy n="68" d="100"/>
        </p:scale>
        <p:origin x="632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6/28/2021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6/28/2021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EF91E3B3-39CC-46FD-AF75-F4E0DFDC74C2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246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EF91E3B3-39CC-46FD-AF75-F4E0DFDC74C2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633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EF91E3B3-39CC-46FD-AF75-F4E0DFDC74C2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3169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EF91E3B3-39CC-46FD-AF75-F4E0DFDC74C2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8299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chart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table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media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  <p:sldLayoutId id="2147483672" r:id="rId22"/>
    <p:sldLayoutId id="2147483676" r:id="rId23"/>
    <p:sldLayoutId id="2147483677" r:id="rId24"/>
    <p:sldLayoutId id="2147483678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Year 5</a:t>
            </a:r>
          </a:p>
          <a:p>
            <a:r>
              <a:rPr lang="en-US" dirty="0"/>
              <a:t>English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Lesson 5</a:t>
            </a:r>
            <a:br>
              <a:rPr lang="en-US" sz="4800" dirty="0"/>
            </a:br>
            <a:r>
              <a:rPr lang="en-US" sz="4800" dirty="0"/>
              <a:t>Writing</a:t>
            </a:r>
            <a:endParaRPr lang="ru-RU" sz="4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757777" y="5104378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AFB58A-0444-49A9-BB49-2B3E7464C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8DD5DC8C-817B-4795-A8FC-11540C8D8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468" y="5407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GB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7167826-007A-4AC1-8914-2B7A5FCAD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468" y="5407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GB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436747EC-DA3F-4F51-963C-84B8A8397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468" y="5407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1C40D143-7D80-46C4-90E4-1C6EBB99A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468" y="9979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62AA58A-DC18-4551-9716-DF9D01A25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68" y="-1033"/>
            <a:ext cx="6585665" cy="69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71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2CE7F-E31C-4CD8-9B47-A4C200AE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B12175-3FB4-4785-A280-82B42DB90E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20342" y="395926"/>
            <a:ext cx="8648241" cy="101809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How to write directions in a message</a:t>
            </a:r>
            <a:endParaRPr lang="en-GB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769F73-E512-48BC-A922-3EF48459F54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7307" y="1291768"/>
            <a:ext cx="10935093" cy="6008687"/>
          </a:xfrm>
        </p:spPr>
        <p:txBody>
          <a:bodyPr>
            <a:normAutofit fontScale="47500" lnSpcReduction="20000"/>
          </a:bodyPr>
          <a:lstStyle/>
          <a:p>
            <a:pPr algn="l">
              <a:lnSpc>
                <a:spcPct val="170000"/>
              </a:lnSpc>
            </a:pPr>
            <a:r>
              <a:rPr lang="en-US" sz="8000" dirty="0">
                <a:solidFill>
                  <a:srgbClr val="000000"/>
                </a:solidFill>
              </a:rPr>
              <a:t>The directions, are </a:t>
            </a:r>
            <a:r>
              <a:rPr lang="en-US" sz="8000" b="1" u="sng" dirty="0">
                <a:solidFill>
                  <a:srgbClr val="000000"/>
                </a:solidFill>
              </a:rPr>
              <a:t>clear and to the point.</a:t>
            </a:r>
            <a:endParaRPr lang="en-US" sz="8000" dirty="0">
              <a:solidFill>
                <a:srgbClr val="000000"/>
              </a:solidFill>
            </a:endParaRPr>
          </a:p>
          <a:p>
            <a:pPr algn="l">
              <a:lnSpc>
                <a:spcPct val="170000"/>
              </a:lnSpc>
            </a:pPr>
            <a:r>
              <a:rPr lang="en-US" sz="8000" dirty="0">
                <a:solidFill>
                  <a:srgbClr val="000000"/>
                </a:solidFill>
              </a:rPr>
              <a:t>The directions are written in the form of a </a:t>
            </a:r>
            <a:r>
              <a:rPr lang="en-US" sz="8000" b="1" u="sng" dirty="0">
                <a:solidFill>
                  <a:srgbClr val="000000"/>
                </a:solidFill>
              </a:rPr>
              <a:t>paragraph</a:t>
            </a:r>
            <a:r>
              <a:rPr lang="en-US" sz="8000" dirty="0">
                <a:solidFill>
                  <a:srgbClr val="000000"/>
                </a:solidFill>
              </a:rPr>
              <a:t> and follow </a:t>
            </a:r>
            <a:r>
              <a:rPr lang="en-US" sz="8000" b="1" u="sng" dirty="0">
                <a:solidFill>
                  <a:srgbClr val="000000"/>
                </a:solidFill>
              </a:rPr>
              <a:t>a logical sequence</a:t>
            </a:r>
            <a:r>
              <a:rPr lang="en-US" sz="8000" dirty="0">
                <a:solidFill>
                  <a:srgbClr val="000000"/>
                </a:solidFill>
              </a:rPr>
              <a:t>.</a:t>
            </a:r>
          </a:p>
          <a:p>
            <a:pPr algn="l">
              <a:lnSpc>
                <a:spcPct val="170000"/>
              </a:lnSpc>
            </a:pPr>
            <a:r>
              <a:rPr lang="en-US" sz="8000" b="1" u="sng" dirty="0">
                <a:solidFill>
                  <a:srgbClr val="000000"/>
                </a:solidFill>
              </a:rPr>
              <a:t>Connectives</a:t>
            </a:r>
            <a:r>
              <a:rPr lang="en-US" sz="8000" dirty="0">
                <a:solidFill>
                  <a:srgbClr val="000000"/>
                </a:solidFill>
              </a:rPr>
              <a:t> such as first, next and then are used.</a:t>
            </a:r>
          </a:p>
          <a:p>
            <a:pPr algn="l">
              <a:lnSpc>
                <a:spcPct val="170000"/>
              </a:lnSpc>
            </a:pPr>
            <a:r>
              <a:rPr lang="en-US" sz="8000" dirty="0">
                <a:solidFill>
                  <a:srgbClr val="000000"/>
                </a:solidFill>
              </a:rPr>
              <a:t>The </a:t>
            </a:r>
            <a:r>
              <a:rPr lang="en-US" sz="8000" b="1" u="sng" dirty="0">
                <a:solidFill>
                  <a:srgbClr val="000000"/>
                </a:solidFill>
              </a:rPr>
              <a:t>imperative mood </a:t>
            </a:r>
            <a:r>
              <a:rPr lang="en-US" sz="8000" dirty="0">
                <a:solidFill>
                  <a:srgbClr val="000000"/>
                </a:solidFill>
              </a:rPr>
              <a:t>(e.g. Turn…, Drive …, ) is used.</a:t>
            </a:r>
            <a:endParaRPr lang="en-GB" sz="8000" b="1" dirty="0">
              <a:solidFill>
                <a:srgbClr val="000000"/>
              </a:solidFill>
            </a:endParaRPr>
          </a:p>
          <a:p>
            <a:endParaRPr lang="en-GB" dirty="0"/>
          </a:p>
          <a:p>
            <a:pPr algn="l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607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20">
            <a:extLst>
              <a:ext uri="{FF2B5EF4-FFF2-40B4-BE49-F238E27FC236}">
                <a16:creationId xmlns:a16="http://schemas.microsoft.com/office/drawing/2014/main" id="{DF8E19BC-6F7E-40B1-BC3B-A7E18A4C8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093" y="520700"/>
            <a:ext cx="8220075" cy="993775"/>
          </a:xfrm>
        </p:spPr>
        <p:txBody>
          <a:bodyPr/>
          <a:lstStyle/>
          <a:p>
            <a:pPr eaLnBrk="1" hangingPunct="1"/>
            <a:r>
              <a:rPr lang="es-ES" altLang="en-US" sz="3600" dirty="0" err="1">
                <a:latin typeface="Twinkl SemiBold" pitchFamily="2" charset="0"/>
              </a:rPr>
              <a:t>Go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straight</a:t>
            </a:r>
            <a:endParaRPr lang="en-GB" altLang="en-US" sz="3600" dirty="0">
              <a:latin typeface="Twinkl SemiBold" pitchFamily="2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7443F83-B843-4AA1-A57B-6C79C47B4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753" y="1514475"/>
            <a:ext cx="3352494" cy="4578350"/>
          </a:xfrm>
        </p:spPr>
      </p:pic>
    </p:spTree>
    <p:extLst>
      <p:ext uri="{BB962C8B-B14F-4D97-AF65-F5344CB8AC3E}">
        <p14:creationId xmlns:p14="http://schemas.microsoft.com/office/powerpoint/2010/main" val="4099889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20">
            <a:extLst>
              <a:ext uri="{FF2B5EF4-FFF2-40B4-BE49-F238E27FC236}">
                <a16:creationId xmlns:a16="http://schemas.microsoft.com/office/drawing/2014/main" id="{881F8230-CDC5-42CD-B732-E0D42A09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642" y="520701"/>
            <a:ext cx="8220075" cy="993775"/>
          </a:xfrm>
        </p:spPr>
        <p:txBody>
          <a:bodyPr/>
          <a:lstStyle/>
          <a:p>
            <a:pPr eaLnBrk="1" hangingPunct="1"/>
            <a:r>
              <a:rPr lang="es-ES" altLang="en-US" sz="3600" dirty="0" err="1">
                <a:latin typeface="Twinkl SemiBold" pitchFamily="2" charset="0"/>
              </a:rPr>
              <a:t>Turn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right</a:t>
            </a:r>
            <a:endParaRPr lang="en-GB" altLang="en-US" sz="3600" dirty="0">
              <a:latin typeface="Twinkl SemiBold" pitchFamily="2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465F7D5-99CE-4D22-9A5B-C7EDF6418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753" y="1514476"/>
            <a:ext cx="3352494" cy="4578349"/>
          </a:xfrm>
        </p:spPr>
      </p:pic>
    </p:spTree>
    <p:extLst>
      <p:ext uri="{BB962C8B-B14F-4D97-AF65-F5344CB8AC3E}">
        <p14:creationId xmlns:p14="http://schemas.microsoft.com/office/powerpoint/2010/main" val="2773012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20">
            <a:extLst>
              <a:ext uri="{FF2B5EF4-FFF2-40B4-BE49-F238E27FC236}">
                <a16:creationId xmlns:a16="http://schemas.microsoft.com/office/drawing/2014/main" id="{F7510030-5E5F-4691-B3F4-F94BE012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789" y="520701"/>
            <a:ext cx="8220075" cy="993775"/>
          </a:xfrm>
        </p:spPr>
        <p:txBody>
          <a:bodyPr/>
          <a:lstStyle/>
          <a:p>
            <a:pPr eaLnBrk="1" hangingPunct="1"/>
            <a:r>
              <a:rPr lang="es-ES" altLang="en-US" sz="3600" dirty="0" err="1">
                <a:latin typeface="Twinkl SemiBold" pitchFamily="2" charset="0"/>
              </a:rPr>
              <a:t>Turn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left</a:t>
            </a:r>
            <a:endParaRPr lang="en-GB" altLang="en-US" sz="3600" dirty="0">
              <a:latin typeface="Twinkl SemiBold" pitchFamily="2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64A73A15-44F8-46B4-8B0E-8B26B1D6D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754" y="1514476"/>
            <a:ext cx="3352493" cy="4578349"/>
          </a:xfrm>
        </p:spPr>
      </p:pic>
    </p:spTree>
    <p:extLst>
      <p:ext uri="{BB962C8B-B14F-4D97-AF65-F5344CB8AC3E}">
        <p14:creationId xmlns:p14="http://schemas.microsoft.com/office/powerpoint/2010/main" val="2305464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20">
            <a:extLst>
              <a:ext uri="{FF2B5EF4-FFF2-40B4-BE49-F238E27FC236}">
                <a16:creationId xmlns:a16="http://schemas.microsoft.com/office/drawing/2014/main" id="{B3386057-85A6-4077-A0CD-66B3B9453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43" y="520701"/>
            <a:ext cx="8220075" cy="9937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altLang="en-US" sz="3600" dirty="0" err="1">
                <a:latin typeface="Twinkl SemiBold" pitchFamily="2" charset="0"/>
              </a:rPr>
              <a:t>Take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the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first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street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br>
              <a:rPr lang="es-ES" altLang="en-US" sz="3600" dirty="0">
                <a:latin typeface="Twinkl SemiBold" pitchFamily="2" charset="0"/>
              </a:rPr>
            </a:br>
            <a:r>
              <a:rPr lang="es-ES" altLang="en-US" sz="3600" dirty="0" err="1">
                <a:latin typeface="Twinkl SemiBold" pitchFamily="2" charset="0"/>
              </a:rPr>
              <a:t>on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the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right</a:t>
            </a:r>
            <a:r>
              <a:rPr lang="es-ES" altLang="en-US" sz="3600" dirty="0">
                <a:latin typeface="Twinkl SemiBold" pitchFamily="2" charset="0"/>
              </a:rPr>
              <a:t>.</a:t>
            </a:r>
            <a:endParaRPr lang="en-GB" altLang="en-US" sz="3600" dirty="0">
              <a:latin typeface="Twinkl SemiBold" pitchFamily="2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2BDC723-045F-47A1-86A7-8916456F6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81" y="1514476"/>
            <a:ext cx="2798839" cy="4578349"/>
          </a:xfrm>
        </p:spPr>
      </p:pic>
    </p:spTree>
    <p:extLst>
      <p:ext uri="{BB962C8B-B14F-4D97-AF65-F5344CB8AC3E}">
        <p14:creationId xmlns:p14="http://schemas.microsoft.com/office/powerpoint/2010/main" val="4284147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20">
            <a:extLst>
              <a:ext uri="{FF2B5EF4-FFF2-40B4-BE49-F238E27FC236}">
                <a16:creationId xmlns:a16="http://schemas.microsoft.com/office/drawing/2014/main" id="{1FE5F723-1278-486D-AEC6-89482476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96" y="520702"/>
            <a:ext cx="3806858" cy="9937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altLang="en-US" sz="3600" dirty="0" err="1">
                <a:latin typeface="Twinkl SemiBold" pitchFamily="2" charset="0"/>
              </a:rPr>
              <a:t>Take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the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second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street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on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the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left</a:t>
            </a:r>
            <a:r>
              <a:rPr lang="es-ES" altLang="en-US" sz="3600" dirty="0">
                <a:latin typeface="Twinkl SemiBold" pitchFamily="2" charset="0"/>
              </a:rPr>
              <a:t>.</a:t>
            </a:r>
            <a:endParaRPr lang="en-GB" altLang="en-US" sz="3600" dirty="0">
              <a:latin typeface="Twinkl SemiBold" pitchFamily="2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C54BA093-C621-440A-B6E0-56696C57C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81" y="1514477"/>
            <a:ext cx="2798839" cy="4578347"/>
          </a:xfrm>
        </p:spPr>
      </p:pic>
    </p:spTree>
    <p:extLst>
      <p:ext uri="{BB962C8B-B14F-4D97-AF65-F5344CB8AC3E}">
        <p14:creationId xmlns:p14="http://schemas.microsoft.com/office/powerpoint/2010/main" val="2979535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20">
            <a:extLst>
              <a:ext uri="{FF2B5EF4-FFF2-40B4-BE49-F238E27FC236}">
                <a16:creationId xmlns:a16="http://schemas.microsoft.com/office/drawing/2014/main" id="{72D92FDC-90F0-471E-9B3C-380A4060D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92" y="598736"/>
            <a:ext cx="3665456" cy="91574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altLang="en-US" sz="3600" dirty="0" err="1">
                <a:latin typeface="Twinkl SemiBold" pitchFamily="2" charset="0"/>
              </a:rPr>
              <a:t>It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is</a:t>
            </a:r>
            <a:r>
              <a:rPr lang="es-ES" altLang="en-US" sz="3600" dirty="0">
                <a:latin typeface="Twinkl SemiBold" pitchFamily="2" charset="0"/>
              </a:rPr>
              <a:t> at </a:t>
            </a:r>
            <a:r>
              <a:rPr lang="es-ES" altLang="en-US" sz="3600" dirty="0" err="1">
                <a:latin typeface="Twinkl SemiBold" pitchFamily="2" charset="0"/>
              </a:rPr>
              <a:t>the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end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of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the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street</a:t>
            </a:r>
            <a:r>
              <a:rPr lang="es-ES" altLang="en-US" sz="3600" dirty="0">
                <a:latin typeface="Twinkl SemiBold" pitchFamily="2" charset="0"/>
              </a:rPr>
              <a:t>.</a:t>
            </a:r>
            <a:endParaRPr lang="en-GB" altLang="en-US" sz="3600" dirty="0">
              <a:latin typeface="Twinkl SemiBold" pitchFamily="2" charset="0"/>
            </a:endParaRPr>
          </a:p>
        </p:txBody>
      </p:sp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D5D20D9D-482F-46CF-928F-59B088FF8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81" y="1514477"/>
            <a:ext cx="2798839" cy="457834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3547719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20">
            <a:extLst>
              <a:ext uri="{FF2B5EF4-FFF2-40B4-BE49-F238E27FC236}">
                <a16:creationId xmlns:a16="http://schemas.microsoft.com/office/drawing/2014/main" id="{E3E43493-6401-4CDC-B203-EDA089F02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90" y="520702"/>
            <a:ext cx="8220075" cy="993775"/>
          </a:xfrm>
        </p:spPr>
        <p:txBody>
          <a:bodyPr/>
          <a:lstStyle/>
          <a:p>
            <a:pPr eaLnBrk="1" hangingPunct="1"/>
            <a:r>
              <a:rPr lang="es-ES" altLang="en-US" sz="3600" dirty="0" err="1">
                <a:latin typeface="Twinkl SemiBold" pitchFamily="2" charset="0"/>
              </a:rPr>
              <a:t>It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is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on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the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right</a:t>
            </a:r>
            <a:r>
              <a:rPr lang="es-ES" altLang="en-US" sz="3600" dirty="0">
                <a:latin typeface="Twinkl SemiBold" pitchFamily="2" charset="0"/>
              </a:rPr>
              <a:t>.</a:t>
            </a:r>
            <a:endParaRPr lang="en-GB" altLang="en-US" sz="3600" dirty="0">
              <a:latin typeface="Twinkl SemiBold" pitchFamily="2" charset="0"/>
            </a:endParaRPr>
          </a:p>
        </p:txBody>
      </p:sp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5432EBC7-FCBD-4252-A8CA-FB5426E759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81" y="1514477"/>
            <a:ext cx="2798839" cy="457834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4117215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2BF12BE3-77A1-48A2-8977-7C82B87751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80" y="1514476"/>
            <a:ext cx="2798839" cy="457834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15364" name="Title 20">
            <a:extLst>
              <a:ext uri="{FF2B5EF4-FFF2-40B4-BE49-F238E27FC236}">
                <a16:creationId xmlns:a16="http://schemas.microsoft.com/office/drawing/2014/main" id="{67F64D9F-9A61-4E5F-9FEA-C1BFDEAE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12" y="520701"/>
            <a:ext cx="8220075" cy="993775"/>
          </a:xfrm>
        </p:spPr>
        <p:txBody>
          <a:bodyPr/>
          <a:lstStyle/>
          <a:p>
            <a:pPr eaLnBrk="1" hangingPunct="1"/>
            <a:r>
              <a:rPr lang="es-ES" altLang="en-US" sz="3600" dirty="0" err="1">
                <a:latin typeface="Twinkl SemiBold" pitchFamily="2" charset="0"/>
              </a:rPr>
              <a:t>It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is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on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the</a:t>
            </a:r>
            <a:r>
              <a:rPr lang="es-ES" altLang="en-US" sz="3600" dirty="0">
                <a:latin typeface="Twinkl SemiBold" pitchFamily="2" charset="0"/>
              </a:rPr>
              <a:t> </a:t>
            </a:r>
            <a:r>
              <a:rPr lang="es-ES" altLang="en-US" sz="3600" dirty="0" err="1">
                <a:latin typeface="Twinkl SemiBold" pitchFamily="2" charset="0"/>
              </a:rPr>
              <a:t>left</a:t>
            </a:r>
            <a:r>
              <a:rPr lang="es-ES" altLang="en-US" sz="3600" dirty="0">
                <a:latin typeface="Twinkl SemiBold" pitchFamily="2" charset="0"/>
              </a:rPr>
              <a:t>.</a:t>
            </a:r>
            <a:endParaRPr lang="en-GB" altLang="en-US" sz="3600" dirty="0">
              <a:latin typeface="Twinkl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454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4A6F2-3CED-4AB4-8250-CD7A7B13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C45F484-586F-47C9-ADD2-BB1168AD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88075" y="1021369"/>
            <a:ext cx="4823110" cy="734415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5 Objectives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543C1F-521E-489A-A94E-F3A2E7B73A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3377" y="2432115"/>
            <a:ext cx="4609377" cy="3796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You will: </a:t>
            </a:r>
          </a:p>
          <a:p>
            <a:r>
              <a:rPr lang="en-US" sz="2800" dirty="0"/>
              <a:t>learn how to give directions in writing.</a:t>
            </a:r>
          </a:p>
          <a:p>
            <a:r>
              <a:rPr lang="en-US" sz="2800" dirty="0"/>
              <a:t>learn what are the success criteria for giving directions.</a:t>
            </a:r>
          </a:p>
          <a:p>
            <a:r>
              <a:rPr lang="en-US" sz="2800" dirty="0"/>
              <a:t>learn what are the success criteria for writing a short message. </a:t>
            </a:r>
            <a:endParaRPr lang="en-GB" sz="280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4C8F6AB-D70B-47A5-B149-1E8004B2DC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Picture Placeholder 16" descr="Boy Reading Book">
            <a:extLst>
              <a:ext uri="{FF2B5EF4-FFF2-40B4-BE49-F238E27FC236}">
                <a16:creationId xmlns:a16="http://schemas.microsoft.com/office/drawing/2014/main" id="{4C2E9FC6-B2EA-4479-8A5C-51E80B9D89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0000">
            <a:off x="6397090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374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61B8F-892D-4E52-9F10-76CD4643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20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4242F7-92CC-4E50-8BB5-9640BCA79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Mat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F64CEF-BCEF-4753-AF80-EBA4DF2C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097" y="-43801"/>
            <a:ext cx="6937114" cy="67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98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983BFC-9546-4F19-AAED-100CD301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21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79EE3-C221-44DC-B098-3B3968047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085" y="0"/>
            <a:ext cx="9731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82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Success Criteria!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1856" y="2388446"/>
            <a:ext cx="4156383" cy="804672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What are success criteria?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2BAE17-CEF8-4065-9411-4E49BC58F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2" y="3429001"/>
            <a:ext cx="4230902" cy="218005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sz="3400" b="1" dirty="0"/>
              <a:t>Success</a:t>
            </a:r>
            <a:r>
              <a:rPr lang="en-GB" sz="3400" dirty="0"/>
              <a:t> </a:t>
            </a:r>
            <a:r>
              <a:rPr lang="en-GB" sz="3400" b="1" dirty="0"/>
              <a:t>criteria</a:t>
            </a:r>
            <a:r>
              <a:rPr lang="en-GB" sz="3400" dirty="0"/>
              <a:t> are a list of steps you have to follow or a list of features you are to include in your task. They will make you aware of what is expected and help you self-assess your work. 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BB8CDE-1AC5-4402-BBA9-B0AAC83A7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866"/>
            <a:ext cx="6532775" cy="696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Success Criteria!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0743" y="2420191"/>
            <a:ext cx="4156383" cy="804672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What are success criteria?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2BAE17-CEF8-4065-9411-4E49BC58F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60743" y="3429000"/>
            <a:ext cx="4230902" cy="218005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sz="3400" b="1" dirty="0"/>
              <a:t>Success</a:t>
            </a:r>
            <a:r>
              <a:rPr lang="en-GB" sz="3400" dirty="0"/>
              <a:t> </a:t>
            </a:r>
            <a:r>
              <a:rPr lang="en-GB" sz="3400" b="1" dirty="0"/>
              <a:t>criteria</a:t>
            </a:r>
            <a:r>
              <a:rPr lang="en-GB" sz="3400" dirty="0"/>
              <a:t> are a list of steps you have to follow or a list of features you are to include in your task. They will make you aware of what is expected and help you self-assess your work. 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9553C2-8315-4C8A-A91A-40DA29FA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49" y="-1"/>
            <a:ext cx="7368641" cy="67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48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Carrying Red Backpack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941934" y="3898372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69857" y="1003756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Resources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EE739B1-534B-48CE-B753-D30B0C4CB887}"/>
              </a:ext>
            </a:extLst>
          </p:cNvPr>
          <p:cNvSpPr txBox="1">
            <a:spLocks/>
          </p:cNvSpPr>
          <p:nvPr/>
        </p:nvSpPr>
        <p:spPr>
          <a:xfrm>
            <a:off x="89416" y="2522136"/>
            <a:ext cx="3274737" cy="36062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/>
              <a:t>Title of message and map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Writing Frame Handout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Success Criteria Handout</a:t>
            </a:r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771C3576-1354-46CE-952F-5D1B2C29D4A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8829"/>
          <a:stretch>
            <a:fillRect/>
          </a:stretch>
        </p:blipFill>
        <p:spPr bwMode="auto">
          <a:xfrm rot="20753465">
            <a:off x="3964735" y="1802298"/>
            <a:ext cx="9189979" cy="60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EFABCD-389F-4ACD-AE11-837CBDA0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53EE3F-6FD7-4F67-8AF5-B3D5BE0C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1544645" y="322177"/>
            <a:ext cx="1684829" cy="1325563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F1123D-3B47-4917-A2AC-307123434B1D}"/>
              </a:ext>
            </a:extLst>
          </p:cNvPr>
          <p:cNvSpPr/>
          <p:nvPr/>
        </p:nvSpPr>
        <p:spPr>
          <a:xfrm>
            <a:off x="1367505" y="2094381"/>
            <a:ext cx="101909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Your </a:t>
            </a:r>
            <a:r>
              <a:rPr lang="en-GB" sz="3600" b="1" u="sng" dirty="0"/>
              <a:t>cousin Dan</a:t>
            </a:r>
            <a:r>
              <a:rPr lang="en-GB" sz="3600" dirty="0"/>
              <a:t>, is moving to your village and will start attending your school. </a:t>
            </a:r>
          </a:p>
          <a:p>
            <a:pPr algn="ctr"/>
            <a:r>
              <a:rPr lang="en-GB" sz="3600" dirty="0"/>
              <a:t>Write him a </a:t>
            </a:r>
            <a:r>
              <a:rPr lang="en-GB" sz="3600" b="1" u="sng" dirty="0"/>
              <a:t>message</a:t>
            </a:r>
            <a:r>
              <a:rPr lang="en-GB" sz="3600" dirty="0"/>
              <a:t>, to </a:t>
            </a:r>
            <a:r>
              <a:rPr lang="en-GB" sz="3600" b="1" u="sng" dirty="0"/>
              <a:t>give him directions on how to get to his new school. </a:t>
            </a:r>
          </a:p>
        </p:txBody>
      </p:sp>
    </p:spTree>
    <p:extLst>
      <p:ext uri="{BB962C8B-B14F-4D97-AF65-F5344CB8AC3E}">
        <p14:creationId xmlns:p14="http://schemas.microsoft.com/office/powerpoint/2010/main" val="901234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EA4B36-3C51-4198-B72C-CF7490A39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2802518" cy="80467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GAP</a:t>
            </a:r>
            <a:endParaRPr lang="en-GB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567FB5-3ECB-44F8-B595-16947FB5B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B17208-06E8-418B-9578-C4893F0B0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 attention!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416B30-C300-4DF8-9BAC-241C4A7A06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G: GENRE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A: AUDIENCE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P: PURPOSE</a:t>
            </a:r>
            <a:endParaRPr lang="en-GB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C67CB-0E1B-4362-9885-E424749C5817}"/>
              </a:ext>
            </a:extLst>
          </p:cNvPr>
          <p:cNvSpPr txBox="1"/>
          <p:nvPr/>
        </p:nvSpPr>
        <p:spPr>
          <a:xfrm rot="726209">
            <a:off x="6344184" y="451319"/>
            <a:ext cx="4778629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Genre: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 MESSAGE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Audience:</a:t>
            </a:r>
          </a:p>
          <a:p>
            <a:r>
              <a:rPr lang="en-US" sz="3200" dirty="0">
                <a:solidFill>
                  <a:srgbClr val="FF0000"/>
                </a:solidFill>
              </a:rPr>
              <a:t>COUSIN DAN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Purpose: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TO GIVE DIRECTIONS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2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94622F-67FB-44C9-9B14-474C91401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983AED-F85C-4D93-BBBC-EB4CDA42F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-428855" y="352569"/>
            <a:ext cx="5852729" cy="109111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What is a</a:t>
            </a:r>
            <a:br>
              <a:rPr lang="en-US" sz="3600" dirty="0"/>
            </a:br>
            <a:r>
              <a:rPr lang="en-US" sz="3600" dirty="0"/>
              <a:t>message?</a:t>
            </a: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9185E6-9815-4894-8A14-AEC112769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0369" y="2168165"/>
            <a:ext cx="10164502" cy="3250152"/>
          </a:xfrm>
        </p:spPr>
        <p:txBody>
          <a:bodyPr>
            <a:noAutofit/>
          </a:bodyPr>
          <a:lstStyle/>
          <a:p>
            <a:r>
              <a:rPr lang="en-GB" sz="4000" dirty="0"/>
              <a:t>A </a:t>
            </a:r>
            <a:r>
              <a:rPr lang="en-GB" sz="4000" b="1" u="sng" dirty="0"/>
              <a:t>message</a:t>
            </a:r>
            <a:r>
              <a:rPr lang="en-GB" sz="4000" dirty="0"/>
              <a:t> is written to a person you know well such as a close relative or your friend. It is kept concise and to the point. </a:t>
            </a:r>
          </a:p>
          <a:p>
            <a:endParaRPr lang="en-GB" sz="4000" dirty="0"/>
          </a:p>
          <a:p>
            <a:r>
              <a:rPr lang="en-GB" sz="4000" dirty="0"/>
              <a:t>Messages can be written for different reasons and purposes such as to apologise, to thank someone, to inform or to give instructions. </a:t>
            </a:r>
          </a:p>
        </p:txBody>
      </p:sp>
    </p:spTree>
    <p:extLst>
      <p:ext uri="{BB962C8B-B14F-4D97-AF65-F5344CB8AC3E}">
        <p14:creationId xmlns:p14="http://schemas.microsoft.com/office/powerpoint/2010/main" val="2859195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8AEB2C-371D-4695-8CFE-6FBE0DF9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BCFEE8-BD63-42F7-8ABF-15642AE02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write directions!	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8FFB5-7CDB-4D5B-BDC1-2408ABE8C7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1637" y="1942690"/>
            <a:ext cx="10216516" cy="2952898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When writing directions, use the imperative mood and follow the correct sequence. Sentences should be brief, specific and include one direction. </a:t>
            </a:r>
          </a:p>
          <a:p>
            <a:endParaRPr lang="en-GB" dirty="0"/>
          </a:p>
          <a:p>
            <a:r>
              <a:rPr lang="en-GB" dirty="0"/>
              <a:t>Directions can be in point form or in a paragraph.</a:t>
            </a:r>
          </a:p>
        </p:txBody>
      </p:sp>
    </p:spTree>
    <p:extLst>
      <p:ext uri="{BB962C8B-B14F-4D97-AF65-F5344CB8AC3E}">
        <p14:creationId xmlns:p14="http://schemas.microsoft.com/office/powerpoint/2010/main" val="21777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983BFC-9546-4F19-AAED-100CD301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79EE3-C221-44DC-B098-3B3968047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085" y="0"/>
            <a:ext cx="9731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14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2CE7F-E31C-4CD8-9B47-A4C200AE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B12175-3FB4-4785-A280-82B42DB90E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42891" y="0"/>
            <a:ext cx="8648241" cy="1018095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Features of a message</a:t>
            </a:r>
            <a:endParaRPr lang="en-GB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769F73-E512-48BC-A922-3EF48459F54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8453" y="1291768"/>
            <a:ext cx="10935093" cy="6008687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70000"/>
              </a:lnSpc>
            </a:pPr>
            <a:r>
              <a:rPr lang="en-US" sz="8000" dirty="0">
                <a:solidFill>
                  <a:srgbClr val="000000"/>
                </a:solidFill>
              </a:rPr>
              <a:t>The </a:t>
            </a:r>
            <a:r>
              <a:rPr lang="en-US" sz="8000" b="1" u="sng" dirty="0">
                <a:solidFill>
                  <a:srgbClr val="000000"/>
                </a:solidFill>
              </a:rPr>
              <a:t>message</a:t>
            </a:r>
            <a:r>
              <a:rPr lang="en-US" sz="8000" dirty="0">
                <a:solidFill>
                  <a:srgbClr val="000000"/>
                </a:solidFill>
              </a:rPr>
              <a:t>, is </a:t>
            </a:r>
            <a:r>
              <a:rPr lang="en-US" sz="8000" b="1" u="sng" dirty="0">
                <a:solidFill>
                  <a:srgbClr val="000000"/>
                </a:solidFill>
              </a:rPr>
              <a:t>clear and to the point.</a:t>
            </a:r>
            <a:endParaRPr lang="en-US" sz="8000" dirty="0">
              <a:solidFill>
                <a:srgbClr val="000000"/>
              </a:solidFill>
            </a:endParaRPr>
          </a:p>
          <a:p>
            <a:pPr algn="l">
              <a:lnSpc>
                <a:spcPct val="170000"/>
              </a:lnSpc>
            </a:pPr>
            <a:r>
              <a:rPr lang="en-US" sz="8000" dirty="0">
                <a:solidFill>
                  <a:srgbClr val="000000"/>
                </a:solidFill>
              </a:rPr>
              <a:t>A </a:t>
            </a:r>
            <a:r>
              <a:rPr lang="en-US" sz="8000" b="1" u="sng" dirty="0">
                <a:solidFill>
                  <a:srgbClr val="000000"/>
                </a:solidFill>
              </a:rPr>
              <a:t>salutation followed by a comma</a:t>
            </a:r>
            <a:r>
              <a:rPr lang="en-US" sz="8000" dirty="0">
                <a:solidFill>
                  <a:srgbClr val="000000"/>
                </a:solidFill>
              </a:rPr>
              <a:t> (e.g. Dear Jack,), is in the </a:t>
            </a:r>
            <a:r>
              <a:rPr lang="en-US" sz="8000" b="1" u="sng" dirty="0">
                <a:solidFill>
                  <a:srgbClr val="000000"/>
                </a:solidFill>
              </a:rPr>
              <a:t>left-hand corner</a:t>
            </a:r>
            <a:r>
              <a:rPr lang="en-US" sz="8000" dirty="0">
                <a:solidFill>
                  <a:srgbClr val="000000"/>
                </a:solidFill>
              </a:rPr>
              <a:t>.</a:t>
            </a:r>
          </a:p>
          <a:p>
            <a:pPr algn="l">
              <a:lnSpc>
                <a:spcPct val="170000"/>
              </a:lnSpc>
            </a:pPr>
            <a:r>
              <a:rPr lang="en-US" sz="8000" dirty="0">
                <a:solidFill>
                  <a:srgbClr val="000000"/>
                </a:solidFill>
              </a:rPr>
              <a:t>A </a:t>
            </a:r>
            <a:r>
              <a:rPr lang="en-US" sz="8000" b="1" u="sng" dirty="0">
                <a:solidFill>
                  <a:srgbClr val="000000"/>
                </a:solidFill>
              </a:rPr>
              <a:t>paragraph</a:t>
            </a:r>
            <a:r>
              <a:rPr lang="en-US" sz="8000" dirty="0">
                <a:solidFill>
                  <a:srgbClr val="000000"/>
                </a:solidFill>
              </a:rPr>
              <a:t> which starts with a </a:t>
            </a:r>
            <a:r>
              <a:rPr lang="en-US" sz="8000" b="1" u="sng" dirty="0">
                <a:solidFill>
                  <a:srgbClr val="000000"/>
                </a:solidFill>
              </a:rPr>
              <a:t>greeting, </a:t>
            </a:r>
            <a:r>
              <a:rPr lang="en-US" sz="8000" dirty="0">
                <a:solidFill>
                  <a:srgbClr val="000000"/>
                </a:solidFill>
              </a:rPr>
              <a:t>followed by the </a:t>
            </a:r>
            <a:r>
              <a:rPr lang="en-US" sz="8000" b="1" u="sng" dirty="0">
                <a:solidFill>
                  <a:srgbClr val="000000"/>
                </a:solidFill>
              </a:rPr>
              <a:t>contents of the message and a</a:t>
            </a:r>
            <a:r>
              <a:rPr lang="en-US" sz="8000" dirty="0">
                <a:solidFill>
                  <a:srgbClr val="000000"/>
                </a:solidFill>
              </a:rPr>
              <a:t> </a:t>
            </a:r>
            <a:r>
              <a:rPr lang="en-US" sz="8000" b="1" u="sng" dirty="0">
                <a:solidFill>
                  <a:srgbClr val="000000"/>
                </a:solidFill>
              </a:rPr>
              <a:t>concluding sentence</a:t>
            </a:r>
            <a:r>
              <a:rPr lang="en-US" sz="8000" dirty="0">
                <a:solidFill>
                  <a:srgbClr val="000000"/>
                </a:solidFill>
              </a:rPr>
              <a:t> where you </a:t>
            </a:r>
            <a:r>
              <a:rPr lang="en-US" sz="8000" b="1" u="sng" dirty="0">
                <a:solidFill>
                  <a:srgbClr val="000000"/>
                </a:solidFill>
              </a:rPr>
              <a:t>ask the receiver to write back.</a:t>
            </a:r>
          </a:p>
          <a:p>
            <a:pPr algn="l">
              <a:lnSpc>
                <a:spcPct val="170000"/>
              </a:lnSpc>
            </a:pPr>
            <a:r>
              <a:rPr lang="en-US" sz="8000" dirty="0">
                <a:solidFill>
                  <a:srgbClr val="000000"/>
                </a:solidFill>
              </a:rPr>
              <a:t>A </a:t>
            </a:r>
            <a:r>
              <a:rPr lang="en-US" sz="8000" b="1" u="sng" dirty="0">
                <a:solidFill>
                  <a:srgbClr val="000000"/>
                </a:solidFill>
              </a:rPr>
              <a:t>closure followed by a comma </a:t>
            </a:r>
            <a:r>
              <a:rPr lang="en-US" sz="8000" dirty="0">
                <a:solidFill>
                  <a:srgbClr val="000000"/>
                </a:solidFill>
              </a:rPr>
              <a:t>(e.g. Yours, Love, …), is in </a:t>
            </a:r>
            <a:r>
              <a:rPr lang="en-US" sz="8000" b="1" u="sng" dirty="0">
                <a:solidFill>
                  <a:srgbClr val="000000"/>
                </a:solidFill>
              </a:rPr>
              <a:t>the middle of the page.</a:t>
            </a:r>
          </a:p>
          <a:p>
            <a:pPr algn="l">
              <a:lnSpc>
                <a:spcPct val="170000"/>
              </a:lnSpc>
            </a:pPr>
            <a:r>
              <a:rPr lang="en-US" sz="8000" dirty="0">
                <a:solidFill>
                  <a:srgbClr val="000000"/>
                </a:solidFill>
              </a:rPr>
              <a:t>The </a:t>
            </a:r>
            <a:r>
              <a:rPr lang="en-US" sz="8000" b="1" u="sng" dirty="0">
                <a:solidFill>
                  <a:srgbClr val="000000"/>
                </a:solidFill>
              </a:rPr>
              <a:t>signature is under the closure. </a:t>
            </a:r>
            <a:endParaRPr lang="en-US" sz="8000" dirty="0">
              <a:solidFill>
                <a:srgbClr val="000000"/>
              </a:solidFill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en-US" sz="8000" b="1" dirty="0">
                <a:solidFill>
                  <a:srgbClr val="000000"/>
                </a:solidFill>
              </a:rPr>
              <a:t>INDENT YOUR PARAGRAPH.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en-US" sz="8000" b="1" dirty="0">
                <a:solidFill>
                  <a:srgbClr val="000000"/>
                </a:solidFill>
              </a:rPr>
              <a:t>SKIP A LINE BETWEEN THE SALUTATION, THE PARAGRAPH AND THE CLOSURE.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en-US" sz="8000" b="1" dirty="0">
                <a:solidFill>
                  <a:srgbClr val="000000"/>
                </a:solidFill>
              </a:rPr>
              <a:t>SKIP TWO LINES BETWEEN THE CLOSURE AND THE SIGNATURE. </a:t>
            </a:r>
            <a:endParaRPr lang="en-GB" sz="8000" b="1" dirty="0">
              <a:solidFill>
                <a:srgbClr val="000000"/>
              </a:solidFill>
            </a:endParaRPr>
          </a:p>
          <a:p>
            <a:endParaRPr lang="en-GB" dirty="0"/>
          </a:p>
          <a:p>
            <a:pPr algn="l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014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F6C8FF-3D90-457B-9108-406F928CD7CB}">
  <ds:schemaRefs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470</Words>
  <Application>Microsoft Office PowerPoint</Application>
  <PresentationFormat>Widescreen</PresentationFormat>
  <Paragraphs>92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Comic Sans MS</vt:lpstr>
      <vt:lpstr>Franklin Gothic Book</vt:lpstr>
      <vt:lpstr>Twinkl SemiBold</vt:lpstr>
      <vt:lpstr>Office Theme</vt:lpstr>
      <vt:lpstr>Lesson 5 Writing</vt:lpstr>
      <vt:lpstr>Lesson 5 Objectives</vt:lpstr>
      <vt:lpstr>Lesson Resources</vt:lpstr>
      <vt:lpstr>Title</vt:lpstr>
      <vt:lpstr>Pay attention!</vt:lpstr>
      <vt:lpstr>What is a message?</vt:lpstr>
      <vt:lpstr>How to write directions! </vt:lpstr>
      <vt:lpstr>PowerPoint Presentation</vt:lpstr>
      <vt:lpstr>Features of a message</vt:lpstr>
      <vt:lpstr>PowerPoint Presentation</vt:lpstr>
      <vt:lpstr>How to write directions in a message</vt:lpstr>
      <vt:lpstr>Go straight</vt:lpstr>
      <vt:lpstr>Turn right</vt:lpstr>
      <vt:lpstr>Turn left</vt:lpstr>
      <vt:lpstr>Take the first street  on the right.</vt:lpstr>
      <vt:lpstr>Take the second street on the left.</vt:lpstr>
      <vt:lpstr>It is at the end of the street.</vt:lpstr>
      <vt:lpstr>It is on the right.</vt:lpstr>
      <vt:lpstr>It is on the left.</vt:lpstr>
      <vt:lpstr>Word Mat</vt:lpstr>
      <vt:lpstr>PowerPoint Presentation</vt:lpstr>
      <vt:lpstr>Success Criteria!</vt:lpstr>
      <vt:lpstr>Success Criteria!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2021-02-08T08:30:35Z</dcterms:created>
  <dcterms:modified xsi:type="dcterms:W3CDTF">2021-06-28T06:34:31Z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